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20" r:id="rId4"/>
  </p:sldMasterIdLst>
  <p:notesMasterIdLst>
    <p:notesMasterId r:id="rId31"/>
  </p:notesMasterIdLst>
  <p:sldIdLst>
    <p:sldId id="257" r:id="rId5"/>
    <p:sldId id="259" r:id="rId6"/>
    <p:sldId id="260" r:id="rId7"/>
    <p:sldId id="258" r:id="rId8"/>
    <p:sldId id="261" r:id="rId9"/>
    <p:sldId id="262" r:id="rId10"/>
    <p:sldId id="291" r:id="rId11"/>
    <p:sldId id="281" r:id="rId12"/>
    <p:sldId id="268" r:id="rId13"/>
    <p:sldId id="266" r:id="rId14"/>
    <p:sldId id="267" r:id="rId15"/>
    <p:sldId id="287" r:id="rId16"/>
    <p:sldId id="288" r:id="rId17"/>
    <p:sldId id="286" r:id="rId18"/>
    <p:sldId id="289" r:id="rId19"/>
    <p:sldId id="290" r:id="rId20"/>
    <p:sldId id="274" r:id="rId21"/>
    <p:sldId id="285" r:id="rId22"/>
    <p:sldId id="273" r:id="rId23"/>
    <p:sldId id="275" r:id="rId24"/>
    <p:sldId id="276" r:id="rId25"/>
    <p:sldId id="277" r:id="rId26"/>
    <p:sldId id="278" r:id="rId27"/>
    <p:sldId id="283" r:id="rId28"/>
    <p:sldId id="284" r:id="rId29"/>
    <p:sldId id="28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99CCFF"/>
    <a:srgbClr val="269259"/>
    <a:srgbClr val="0066CC"/>
    <a:srgbClr val="00CCFF"/>
    <a:srgbClr val="6699FF"/>
    <a:srgbClr val="0099CC"/>
    <a:srgbClr val="0099FF"/>
    <a:srgbClr val="3399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2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35EDE4-9355-4374-A7FE-0EE12CD583A8}" type="datetimeFigureOut">
              <a:rPr lang="en-US" smtClean="0"/>
              <a:t>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E8BB88-66A3-47DD-9D8C-126B2FF842E0}" type="slidenum">
              <a:rPr lang="en-US" smtClean="0"/>
              <a:t>‹#›</a:t>
            </a:fld>
            <a:endParaRPr lang="en-US"/>
          </a:p>
        </p:txBody>
      </p:sp>
    </p:spTree>
    <p:extLst>
      <p:ext uri="{BB962C8B-B14F-4D97-AF65-F5344CB8AC3E}">
        <p14:creationId xmlns:p14="http://schemas.microsoft.com/office/powerpoint/2010/main" val="399913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3517" rtl="0" eaLnBrk="1" fontAlgn="auto" latinLnBrk="0" hangingPunct="1">
              <a:lnSpc>
                <a:spcPct val="100000"/>
              </a:lnSpc>
              <a:spcBef>
                <a:spcPts val="0"/>
              </a:spcBef>
              <a:spcAft>
                <a:spcPts val="0"/>
              </a:spcAft>
              <a:buClrTx/>
              <a:buSzTx/>
              <a:buFontTx/>
              <a:buNone/>
              <a:tabLst/>
              <a:defRPr/>
            </a:pPr>
            <a:fld id="{BA37A9DF-43F3-754F-990B-F5FDB201901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51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42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None/>
            </a:pPr>
            <a:endParaRPr lang="en-US" dirty="0" smtClean="0"/>
          </a:p>
        </p:txBody>
      </p:sp>
      <p:sp>
        <p:nvSpPr>
          <p:cNvPr id="4" name="Slide Number Placeholder 3"/>
          <p:cNvSpPr>
            <a:spLocks noGrp="1"/>
          </p:cNvSpPr>
          <p:nvPr>
            <p:ph type="sldNum" sz="quarter" idx="10"/>
          </p:nvPr>
        </p:nvSpPr>
        <p:spPr/>
        <p:txBody>
          <a:bodyPr/>
          <a:lstStyle/>
          <a:p>
            <a:fld id="{EB1F2810-7B0E-41DF-9D5E-7ECE3B54E7E0}" type="slidenum">
              <a:rPr lang="en-US" smtClean="0"/>
              <a:t>22</a:t>
            </a:fld>
            <a:endParaRPr lang="en-US"/>
          </a:p>
        </p:txBody>
      </p:sp>
    </p:spTree>
    <p:extLst>
      <p:ext uri="{BB962C8B-B14F-4D97-AF65-F5344CB8AC3E}">
        <p14:creationId xmlns:p14="http://schemas.microsoft.com/office/powerpoint/2010/main" val="159769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OX513A is a self-limiting strain of the </a:t>
            </a:r>
            <a:r>
              <a:rPr lang="en-US" sz="1200" b="0" i="1" kern="1200" dirty="0" err="1" smtClean="0">
                <a:solidFill>
                  <a:schemeClr val="tx1"/>
                </a:solidFill>
                <a:effectLst/>
                <a:latin typeface="+mn-lt"/>
                <a:ea typeface="+mn-ea"/>
                <a:cs typeface="+mn-cs"/>
              </a:rPr>
              <a:t>Aedes</a:t>
            </a:r>
            <a:r>
              <a:rPr lang="en-US" sz="1200" b="0" i="1"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aegypti</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mosquito. Males, which do not bite or transmit disease, are released to mate with wild females. The offspring of such </a:t>
            </a:r>
            <a:r>
              <a:rPr lang="en-US" sz="1200" b="0" i="0" kern="1200" dirty="0" err="1" smtClean="0">
                <a:solidFill>
                  <a:schemeClr val="tx1"/>
                </a:solidFill>
                <a:effectLst/>
                <a:latin typeface="+mn-lt"/>
                <a:ea typeface="+mn-ea"/>
                <a:cs typeface="+mn-cs"/>
              </a:rPr>
              <a:t>matings</a:t>
            </a:r>
            <a:r>
              <a:rPr lang="en-US" sz="1200" b="0" i="0" kern="1200" dirty="0" smtClean="0">
                <a:solidFill>
                  <a:schemeClr val="tx1"/>
                </a:solidFill>
                <a:effectLst/>
                <a:latin typeface="+mn-lt"/>
                <a:ea typeface="+mn-ea"/>
                <a:cs typeface="+mn-cs"/>
              </a:rPr>
              <a:t> die before becoming adults. With repeated releases of sufficient numbers of these self-limiting males, there is a reduction in the wild population to below the level needed to transmit disease according to models of disease transmission.</a:t>
            </a:r>
          </a:p>
          <a:p>
            <a:r>
              <a:rPr lang="en-US" sz="1200" b="0" i="0" kern="1200" dirty="0" smtClean="0">
                <a:solidFill>
                  <a:schemeClr val="tx1"/>
                </a:solidFill>
                <a:effectLst/>
                <a:latin typeface="+mn-lt"/>
                <a:ea typeface="+mn-ea"/>
                <a:cs typeface="+mn-cs"/>
              </a:rPr>
              <a:t>Before release, male and female pupae are separated mechanically, exploiting the fact that naturally they are significantly different in size. The strain also contains a fluorescent marker, termed </a:t>
            </a:r>
            <a:r>
              <a:rPr lang="en-US" sz="1200" b="0" i="0" kern="1200" dirty="0" err="1" smtClean="0">
                <a:solidFill>
                  <a:schemeClr val="tx1"/>
                </a:solidFill>
                <a:effectLst/>
                <a:latin typeface="+mn-lt"/>
                <a:ea typeface="+mn-ea"/>
                <a:cs typeface="+mn-cs"/>
              </a:rPr>
              <a:t>DsRed</a:t>
            </a:r>
            <a:r>
              <a:rPr lang="en-US" sz="1200" b="0" i="0" kern="1200" dirty="0" smtClean="0">
                <a:solidFill>
                  <a:schemeClr val="tx1"/>
                </a:solidFill>
                <a:effectLst/>
                <a:latin typeface="+mn-lt"/>
                <a:ea typeface="+mn-ea"/>
                <a:cs typeface="+mn-cs"/>
              </a:rPr>
              <a:t>, which is a useful tool for quality control in production and effective monitoring in the field.</a:t>
            </a:r>
          </a:p>
          <a:p>
            <a:pPr marL="0" lvl="0" indent="0">
              <a:buNone/>
            </a:pPr>
            <a:endParaRPr lang="en-US" dirty="0" smtClean="0"/>
          </a:p>
        </p:txBody>
      </p:sp>
      <p:sp>
        <p:nvSpPr>
          <p:cNvPr id="4" name="Slide Number Placeholder 3"/>
          <p:cNvSpPr>
            <a:spLocks noGrp="1"/>
          </p:cNvSpPr>
          <p:nvPr>
            <p:ph type="sldNum" sz="quarter" idx="10"/>
          </p:nvPr>
        </p:nvSpPr>
        <p:spPr/>
        <p:txBody>
          <a:bodyPr/>
          <a:lstStyle/>
          <a:p>
            <a:fld id="{EB1F2810-7B0E-41DF-9D5E-7ECE3B54E7E0}" type="slidenum">
              <a:rPr lang="en-US" smtClean="0"/>
              <a:t>23</a:t>
            </a:fld>
            <a:endParaRPr lang="en-US"/>
          </a:p>
        </p:txBody>
      </p:sp>
    </p:spTree>
    <p:extLst>
      <p:ext uri="{BB962C8B-B14F-4D97-AF65-F5344CB8AC3E}">
        <p14:creationId xmlns:p14="http://schemas.microsoft.com/office/powerpoint/2010/main" val="149271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Makes monitoring</a:t>
            </a:r>
            <a:r>
              <a:rPr lang="en-US" baseline="0" dirty="0" smtClean="0"/>
              <a:t> for pests easier and faster resulting in more informed management decisions. Two images from the </a:t>
            </a:r>
            <a:r>
              <a:rPr lang="en-US" baseline="0" dirty="0" err="1" smtClean="0"/>
              <a:t>ipmPIPE</a:t>
            </a:r>
            <a:r>
              <a:rPr lang="en-US" baseline="0" dirty="0" smtClean="0"/>
              <a:t> illustrate the spread of soybean rust beginning on April 5, 2016 and the distribution of the pathogen by October 1, 2016. </a:t>
            </a:r>
            <a:endParaRPr lang="en-US" dirty="0"/>
          </a:p>
        </p:txBody>
      </p:sp>
      <p:sp>
        <p:nvSpPr>
          <p:cNvPr id="4" name="Slide Number Placeholder 3"/>
          <p:cNvSpPr>
            <a:spLocks noGrp="1"/>
          </p:cNvSpPr>
          <p:nvPr>
            <p:ph type="sldNum" sz="quarter" idx="10"/>
          </p:nvPr>
        </p:nvSpPr>
        <p:spPr/>
        <p:txBody>
          <a:bodyPr/>
          <a:lstStyle/>
          <a:p>
            <a:fld id="{EB1F2810-7B0E-41DF-9D5E-7ECE3B54E7E0}" type="slidenum">
              <a:rPr lang="en-US" smtClean="0"/>
              <a:t>13</a:t>
            </a:fld>
            <a:endParaRPr lang="en-US"/>
          </a:p>
        </p:txBody>
      </p:sp>
    </p:spTree>
    <p:extLst>
      <p:ext uri="{BB962C8B-B14F-4D97-AF65-F5344CB8AC3E}">
        <p14:creationId xmlns:p14="http://schemas.microsoft.com/office/powerpoint/2010/main" val="53010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None/>
            </a:pPr>
            <a:r>
              <a:rPr lang="en-US" dirty="0" smtClean="0"/>
              <a:t>Pest</a:t>
            </a:r>
            <a:r>
              <a:rPr lang="en-US" baseline="0" dirty="0" smtClean="0"/>
              <a:t> identification can be a </a:t>
            </a:r>
            <a:r>
              <a:rPr lang="en-US" dirty="0" smtClean="0"/>
              <a:t>biosecurity, many alien invasive species, old world bollworm can be mistaken</a:t>
            </a:r>
            <a:r>
              <a:rPr lang="en-US" baseline="0" dirty="0" smtClean="0"/>
              <a:t> for existing pest populations such as the corn earworm</a:t>
            </a:r>
            <a:endParaRPr lang="en-US" dirty="0" smtClean="0"/>
          </a:p>
        </p:txBody>
      </p:sp>
      <p:sp>
        <p:nvSpPr>
          <p:cNvPr id="4" name="Slide Number Placeholder 3"/>
          <p:cNvSpPr>
            <a:spLocks noGrp="1"/>
          </p:cNvSpPr>
          <p:nvPr>
            <p:ph type="sldNum" sz="quarter" idx="10"/>
          </p:nvPr>
        </p:nvSpPr>
        <p:spPr/>
        <p:txBody>
          <a:bodyPr/>
          <a:lstStyle/>
          <a:p>
            <a:fld id="{EB1F2810-7B0E-41DF-9D5E-7ECE3B54E7E0}" type="slidenum">
              <a:rPr lang="en-US" smtClean="0"/>
              <a:t>15</a:t>
            </a:fld>
            <a:endParaRPr lang="en-US"/>
          </a:p>
        </p:txBody>
      </p:sp>
    </p:spTree>
    <p:extLst>
      <p:ext uri="{BB962C8B-B14F-4D97-AF65-F5344CB8AC3E}">
        <p14:creationId xmlns:p14="http://schemas.microsoft.com/office/powerpoint/2010/main" val="66064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USDA’s Animal and Plant Health Inspection Service (APHIS)is announcing the successful eradication of the New World screwworm (NWS) from Florida.</a:t>
            </a:r>
          </a:p>
          <a:p>
            <a:r>
              <a:rPr lang="en-US" sz="1200" b="0" i="0" kern="1200" dirty="0" smtClean="0">
                <a:solidFill>
                  <a:schemeClr val="tx1"/>
                </a:solidFill>
                <a:effectLst/>
                <a:latin typeface="+mn-lt"/>
                <a:ea typeface="+mn-ea"/>
                <a:cs typeface="+mn-cs"/>
              </a:rPr>
              <a:t>“I want to personally thank our many collaborating partners at the Federal, State, and local levels,” said Dr. Jack </a:t>
            </a:r>
            <a:r>
              <a:rPr lang="en-US" sz="1200" b="0" i="0" kern="1200" dirty="0" err="1" smtClean="0">
                <a:solidFill>
                  <a:schemeClr val="tx1"/>
                </a:solidFill>
                <a:effectLst/>
                <a:latin typeface="+mn-lt"/>
                <a:ea typeface="+mn-ea"/>
                <a:cs typeface="+mn-cs"/>
              </a:rPr>
              <a:t>Shere</a:t>
            </a:r>
            <a:r>
              <a:rPr lang="en-US" sz="1200" b="0" i="0" kern="1200" dirty="0" smtClean="0">
                <a:solidFill>
                  <a:schemeClr val="tx1"/>
                </a:solidFill>
                <a:effectLst/>
                <a:latin typeface="+mn-lt"/>
                <a:ea typeface="+mn-ea"/>
                <a:cs typeface="+mn-cs"/>
              </a:rPr>
              <a:t>, USDA Chief Veterinarian. “Through their dedication and professionalism close to 154 million sterile flies have been released, 16,902 animals have been inspected at checkpoints, and almost 430 hours of active surveillance in the Keys and 250 hours of active surveillance on the mainland have been completed. Their tireless work has allowed us to eliminate New World screwworm from the United States once again.”</a:t>
            </a:r>
          </a:p>
          <a:p>
            <a:r>
              <a:rPr lang="en-US" sz="1200" b="0" i="0" kern="1200" dirty="0" smtClean="0">
                <a:solidFill>
                  <a:schemeClr val="tx1"/>
                </a:solidFill>
                <a:effectLst/>
                <a:latin typeface="+mn-lt"/>
                <a:ea typeface="+mn-ea"/>
                <a:cs typeface="+mn-cs"/>
              </a:rPr>
              <a:t>Animal health checkpoints, or interdiction stations, were closed on Saturday. The last sterile fly releases in Homestead, FL took place on Tuesday and fly releases are scheduled to end on April 25 in the Florida Keys.</a:t>
            </a:r>
          </a:p>
          <a:p>
            <a:r>
              <a:rPr lang="en-US" dirty="0" smtClean="0"/>
              <a:t/>
            </a:r>
            <a:br>
              <a:rPr lang="en-US" dirty="0" smtClean="0"/>
            </a:br>
            <a:endParaRPr lang="en-US" dirty="0" smtClean="0"/>
          </a:p>
        </p:txBody>
      </p:sp>
      <p:sp>
        <p:nvSpPr>
          <p:cNvPr id="4" name="Slide Number Placeholder 3"/>
          <p:cNvSpPr>
            <a:spLocks noGrp="1"/>
          </p:cNvSpPr>
          <p:nvPr>
            <p:ph type="sldNum" sz="quarter" idx="10"/>
          </p:nvPr>
        </p:nvSpPr>
        <p:spPr/>
        <p:txBody>
          <a:bodyPr/>
          <a:lstStyle/>
          <a:p>
            <a:fld id="{EB1F2810-7B0E-41DF-9D5E-7ECE3B54E7E0}" type="slidenum">
              <a:rPr lang="en-US" smtClean="0"/>
              <a:t>16</a:t>
            </a:fld>
            <a:endParaRPr lang="en-US"/>
          </a:p>
        </p:txBody>
      </p:sp>
    </p:spTree>
    <p:extLst>
      <p:ext uri="{BB962C8B-B14F-4D97-AF65-F5344CB8AC3E}">
        <p14:creationId xmlns:p14="http://schemas.microsoft.com/office/powerpoint/2010/main" val="1217265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Removal of surrounding alternative host plants of Asian citrus psyllid </a:t>
            </a:r>
            <a:endParaRPr lang="en-US" dirty="0" smtClean="0"/>
          </a:p>
          <a:p>
            <a:pPr marL="0" lvl="0" indent="0">
              <a:buNone/>
            </a:pPr>
            <a:endParaRPr lang="en-US" dirty="0" smtClean="0"/>
          </a:p>
        </p:txBody>
      </p:sp>
      <p:sp>
        <p:nvSpPr>
          <p:cNvPr id="4" name="Slide Number Placeholder 3"/>
          <p:cNvSpPr>
            <a:spLocks noGrp="1"/>
          </p:cNvSpPr>
          <p:nvPr>
            <p:ph type="sldNum" sz="quarter" idx="10"/>
          </p:nvPr>
        </p:nvSpPr>
        <p:spPr/>
        <p:txBody>
          <a:bodyPr/>
          <a:lstStyle/>
          <a:p>
            <a:fld id="{EB1F2810-7B0E-41DF-9D5E-7ECE3B54E7E0}" type="slidenum">
              <a:rPr lang="en-US" smtClean="0"/>
              <a:t>17</a:t>
            </a:fld>
            <a:endParaRPr lang="en-US"/>
          </a:p>
        </p:txBody>
      </p:sp>
    </p:spTree>
    <p:extLst>
      <p:ext uri="{BB962C8B-B14F-4D97-AF65-F5344CB8AC3E}">
        <p14:creationId xmlns:p14="http://schemas.microsoft.com/office/powerpoint/2010/main" val="1883836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None/>
            </a:pPr>
            <a:endParaRPr lang="en-US" dirty="0" smtClean="0"/>
          </a:p>
        </p:txBody>
      </p:sp>
      <p:sp>
        <p:nvSpPr>
          <p:cNvPr id="4" name="Slide Number Placeholder 3"/>
          <p:cNvSpPr>
            <a:spLocks noGrp="1"/>
          </p:cNvSpPr>
          <p:nvPr>
            <p:ph type="sldNum" sz="quarter" idx="10"/>
          </p:nvPr>
        </p:nvSpPr>
        <p:spPr/>
        <p:txBody>
          <a:bodyPr/>
          <a:lstStyle/>
          <a:p>
            <a:fld id="{EB1F2810-7B0E-41DF-9D5E-7ECE3B54E7E0}" type="slidenum">
              <a:rPr lang="en-US" smtClean="0"/>
              <a:t>19</a:t>
            </a:fld>
            <a:endParaRPr lang="en-US"/>
          </a:p>
        </p:txBody>
      </p:sp>
    </p:spTree>
    <p:extLst>
      <p:ext uri="{BB962C8B-B14F-4D97-AF65-F5344CB8AC3E}">
        <p14:creationId xmlns:p14="http://schemas.microsoft.com/office/powerpoint/2010/main" val="128114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None/>
            </a:pPr>
            <a:endParaRPr lang="en-US" dirty="0" smtClean="0"/>
          </a:p>
        </p:txBody>
      </p:sp>
      <p:sp>
        <p:nvSpPr>
          <p:cNvPr id="4" name="Slide Number Placeholder 3"/>
          <p:cNvSpPr>
            <a:spLocks noGrp="1"/>
          </p:cNvSpPr>
          <p:nvPr>
            <p:ph type="sldNum" sz="quarter" idx="10"/>
          </p:nvPr>
        </p:nvSpPr>
        <p:spPr/>
        <p:txBody>
          <a:bodyPr/>
          <a:lstStyle/>
          <a:p>
            <a:fld id="{EB1F2810-7B0E-41DF-9D5E-7ECE3B54E7E0}" type="slidenum">
              <a:rPr lang="en-US" smtClean="0"/>
              <a:t>20</a:t>
            </a:fld>
            <a:endParaRPr lang="en-US"/>
          </a:p>
        </p:txBody>
      </p:sp>
    </p:spTree>
    <p:extLst>
      <p:ext uri="{BB962C8B-B14F-4D97-AF65-F5344CB8AC3E}">
        <p14:creationId xmlns:p14="http://schemas.microsoft.com/office/powerpoint/2010/main" val="1148976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None/>
            </a:pPr>
            <a:r>
              <a:rPr lang="en-US" sz="1200" b="0" i="0" kern="1200" dirty="0" smtClean="0">
                <a:solidFill>
                  <a:schemeClr val="tx1"/>
                </a:solidFill>
                <a:effectLst/>
                <a:latin typeface="+mn-lt"/>
                <a:ea typeface="+mn-ea"/>
                <a:cs typeface="+mn-cs"/>
              </a:rPr>
              <a:t>In less than 10 seconds, an unwary scientist was stung over 250 times on one leg when he carelessly knelt on a collapsed fire ant mound. The sterile pustules developed to this stage in 3 days.</a:t>
            </a:r>
            <a:endParaRPr lang="en-US" dirty="0" smtClean="0"/>
          </a:p>
        </p:txBody>
      </p:sp>
      <p:sp>
        <p:nvSpPr>
          <p:cNvPr id="4" name="Slide Number Placeholder 3"/>
          <p:cNvSpPr>
            <a:spLocks noGrp="1"/>
          </p:cNvSpPr>
          <p:nvPr>
            <p:ph type="sldNum" sz="quarter" idx="10"/>
          </p:nvPr>
        </p:nvSpPr>
        <p:spPr/>
        <p:txBody>
          <a:bodyPr/>
          <a:lstStyle/>
          <a:p>
            <a:fld id="{EB1F2810-7B0E-41DF-9D5E-7ECE3B54E7E0}" type="slidenum">
              <a:rPr lang="en-US" smtClean="0"/>
              <a:t>21</a:t>
            </a:fld>
            <a:endParaRPr lang="en-US"/>
          </a:p>
        </p:txBody>
      </p:sp>
    </p:spTree>
    <p:extLst>
      <p:ext uri="{BB962C8B-B14F-4D97-AF65-F5344CB8AC3E}">
        <p14:creationId xmlns:p14="http://schemas.microsoft.com/office/powerpoint/2010/main" val="165919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31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5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12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661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319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200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192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74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38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022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830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593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328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537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2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27878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535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588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33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505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079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7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976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457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60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424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165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2955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293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763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884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48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8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3165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2967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47926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11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66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898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60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38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67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6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64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6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70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alpha val="33725"/>
              </a:srgbClr>
            </a:gs>
            <a:gs pos="100000">
              <a:srgbClr val="3399FF">
                <a:lumMod val="95000"/>
                <a:lumOff val="5000"/>
              </a:srgbClr>
            </a:gs>
            <a:gs pos="100000">
              <a:srgbClr val="3399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8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8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8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93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alpha val="33725"/>
              </a:srgbClr>
            </a:gs>
            <a:gs pos="100000">
              <a:srgbClr val="3399FF">
                <a:lumMod val="95000"/>
                <a:lumOff val="5000"/>
              </a:srgbClr>
            </a:gs>
            <a:gs pos="100000">
              <a:srgbClr val="3399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9380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alpha val="33725"/>
              </a:srgbClr>
            </a:gs>
            <a:gs pos="100000">
              <a:srgbClr val="3399FF">
                <a:lumMod val="95000"/>
                <a:lumOff val="5000"/>
              </a:srgbClr>
            </a:gs>
            <a:gs pos="100000">
              <a:srgbClr val="3399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5157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9CCFF">
                <a:alpha val="33725"/>
              </a:srgbClr>
            </a:gs>
            <a:gs pos="100000">
              <a:srgbClr val="3399FF">
                <a:lumMod val="95000"/>
                <a:lumOff val="5000"/>
              </a:srgbClr>
            </a:gs>
            <a:gs pos="100000">
              <a:srgbClr val="3399FF"/>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3C5F6-76DB-D342-A67F-6264CA8B9361}" type="datetimeFigureOut">
              <a:rPr lang="en-US" smtClean="0">
                <a:solidFill>
                  <a:prstClr val="black">
                    <a:tint val="75000"/>
                  </a:prstClr>
                </a:solidFill>
              </a:rPr>
              <a:pPr/>
              <a:t>1/6/2018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4F2CF-27AB-1646-8FC0-27E14C8A7D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6951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3.xml"/><Relationship Id="rId1" Type="http://schemas.openxmlformats.org/officeDocument/2006/relationships/slideLayout" Target="../slideLayouts/slideLayout26.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30.tiff"/></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37.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3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7.xml"/><Relationship Id="rId5" Type="http://schemas.openxmlformats.org/officeDocument/2006/relationships/image" Target="../media/image44.jpe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ncleppla@ufl.edu"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9800" y="3200400"/>
            <a:ext cx="4724400" cy="457200"/>
          </a:xfrm>
          <a:solidFill>
            <a:srgbClr val="269259"/>
          </a:solidFill>
          <a:ln w="12700">
            <a:solidFill>
              <a:schemeClr val="tx1"/>
            </a:solidFill>
          </a:ln>
        </p:spPr>
        <p:txBody>
          <a:bodyPr/>
          <a:lstStyle/>
          <a:p>
            <a:r>
              <a:rPr lang="en-US" dirty="0" smtClean="0">
                <a:solidFill>
                  <a:schemeClr val="bg1"/>
                </a:solidFill>
              </a:rPr>
              <a:t>CAST ISSUE PAPER 58, APRIL 2017</a:t>
            </a:r>
          </a:p>
        </p:txBody>
      </p:sp>
      <p:sp>
        <p:nvSpPr>
          <p:cNvPr id="5" name="Title 2"/>
          <p:cNvSpPr txBox="1">
            <a:spLocks/>
          </p:cNvSpPr>
          <p:nvPr/>
        </p:nvSpPr>
        <p:spPr>
          <a:xfrm>
            <a:off x="1212342" y="1752600"/>
            <a:ext cx="6702624" cy="1244761"/>
          </a:xfrm>
          <a:prstGeom prst="rect">
            <a:avLst/>
          </a:prstGeom>
          <a:solidFill>
            <a:srgbClr val="CCECFF"/>
          </a:solidFill>
          <a:ln w="12700">
            <a:solidFill>
              <a:schemeClr val="tx1"/>
            </a:solid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i="1" dirty="0" smtClean="0">
                <a:solidFill>
                  <a:srgbClr val="008265"/>
                </a:solidFill>
                <a:latin typeface="Times New Roman" panose="02020603050405020304" pitchFamily="18" charset="0"/>
                <a:cs typeface="Times New Roman" panose="02020603050405020304" pitchFamily="18" charset="0"/>
              </a:rPr>
              <a:t/>
            </a:r>
            <a:br>
              <a:rPr lang="en-US" sz="4800" i="1" dirty="0" smtClean="0">
                <a:solidFill>
                  <a:srgbClr val="008265"/>
                </a:solidFill>
                <a:latin typeface="Times New Roman" panose="02020603050405020304" pitchFamily="18" charset="0"/>
                <a:cs typeface="Times New Roman" panose="02020603050405020304" pitchFamily="18" charset="0"/>
              </a:rPr>
            </a:br>
            <a:r>
              <a:rPr lang="en-US" sz="2800" i="1" dirty="0" smtClean="0">
                <a:solidFill>
                  <a:srgbClr val="008265"/>
                </a:solidFill>
                <a:cs typeface="Times New Roman" panose="02020603050405020304" pitchFamily="18" charset="0"/>
              </a:rPr>
              <a:t>A paper in the series on</a:t>
            </a:r>
            <a:br>
              <a:rPr lang="en-US" sz="2800" i="1" dirty="0" smtClean="0">
                <a:solidFill>
                  <a:srgbClr val="008265"/>
                </a:solidFill>
                <a:cs typeface="Times New Roman" panose="02020603050405020304" pitchFamily="18" charset="0"/>
              </a:rPr>
            </a:br>
            <a:r>
              <a:rPr lang="en-US" sz="2800" i="1" dirty="0" smtClean="0">
                <a:solidFill>
                  <a:srgbClr val="008265"/>
                </a:solidFill>
                <a:cs typeface="Times New Roman" panose="02020603050405020304" pitchFamily="18" charset="0"/>
              </a:rPr>
              <a:t>The Need for Agricultural Innovation to </a:t>
            </a:r>
            <a:br>
              <a:rPr lang="en-US" sz="2800" i="1" dirty="0" smtClean="0">
                <a:solidFill>
                  <a:srgbClr val="008265"/>
                </a:solidFill>
                <a:cs typeface="Times New Roman" panose="02020603050405020304" pitchFamily="18" charset="0"/>
              </a:rPr>
            </a:br>
            <a:r>
              <a:rPr lang="en-US" sz="2800" i="1" dirty="0" smtClean="0">
                <a:solidFill>
                  <a:srgbClr val="008265"/>
                </a:solidFill>
                <a:cs typeface="Times New Roman" panose="02020603050405020304" pitchFamily="18" charset="0"/>
              </a:rPr>
              <a:t>Sustainably Feed the World by 2050</a:t>
            </a:r>
            <a:endParaRPr lang="en-US" sz="2800" dirty="0">
              <a:solidFill>
                <a:prstClr val="black"/>
              </a:solidFill>
              <a:cs typeface="Times New Roman" panose="02020603050405020304" pitchFamily="18" charset="0"/>
            </a:endParaRPr>
          </a:p>
        </p:txBody>
      </p:sp>
      <p:pic>
        <p:nvPicPr>
          <p:cNvPr id="6" name="Picture 5" descr="COLRCAST_r _blockonly_jpe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9765" y="6141720"/>
            <a:ext cx="1981340" cy="640080"/>
          </a:xfrm>
          <a:prstGeom prst="rect">
            <a:avLst/>
          </a:prstGeom>
          <a:ln w="12700">
            <a:solidFill>
              <a:schemeClr val="tx1"/>
            </a:solidFill>
          </a:ln>
        </p:spPr>
      </p:pic>
      <p:sp>
        <p:nvSpPr>
          <p:cNvPr id="2" name="TextBox 1"/>
          <p:cNvSpPr txBox="1"/>
          <p:nvPr/>
        </p:nvSpPr>
        <p:spPr>
          <a:xfrm>
            <a:off x="152402" y="3852208"/>
            <a:ext cx="8822505" cy="1938992"/>
          </a:xfrm>
          <a:prstGeom prst="rect">
            <a:avLst/>
          </a:prstGeom>
          <a:solidFill>
            <a:srgbClr val="CCECFF"/>
          </a:solidFill>
          <a:ln w="12700">
            <a:solidFill>
              <a:schemeClr val="tx1"/>
            </a:solidFill>
          </a:ln>
        </p:spPr>
        <p:txBody>
          <a:bodyPr wrap="square" rtlCol="0">
            <a:spAutoFit/>
          </a:bodyPr>
          <a:lstStyle/>
          <a:p>
            <a:pPr lvl="0">
              <a:defRPr/>
            </a:pPr>
            <a:r>
              <a:rPr lang="en-US" sz="2000" dirty="0"/>
              <a:t>Susan T. Ratcliffe (Chair</a:t>
            </a:r>
            <a:r>
              <a:rPr lang="en-US" sz="2000" dirty="0" smtClean="0"/>
              <a:t>), North </a:t>
            </a:r>
            <a:r>
              <a:rPr lang="en-US" sz="2000" dirty="0"/>
              <a:t>Central IPM Center, University of Illinois, Urbana</a:t>
            </a:r>
          </a:p>
          <a:p>
            <a:pPr lvl="0">
              <a:defRPr/>
            </a:pPr>
            <a:r>
              <a:rPr lang="en-US" sz="2000" dirty="0"/>
              <a:t>Matthew </a:t>
            </a:r>
            <a:r>
              <a:rPr lang="en-US" sz="2000" dirty="0" smtClean="0"/>
              <a:t>Baur, Western </a:t>
            </a:r>
            <a:r>
              <a:rPr lang="en-US" sz="2000" dirty="0"/>
              <a:t>IPM Center, University of California, Davis</a:t>
            </a:r>
          </a:p>
          <a:p>
            <a:pPr lvl="0">
              <a:defRPr/>
            </a:pPr>
            <a:r>
              <a:rPr lang="en-US" sz="2000" dirty="0"/>
              <a:t>Hugh J. </a:t>
            </a:r>
            <a:r>
              <a:rPr lang="en-US" sz="2000" dirty="0" smtClean="0"/>
              <a:t>Beckie, Science </a:t>
            </a:r>
            <a:r>
              <a:rPr lang="en-US" sz="2000" dirty="0"/>
              <a:t>and </a:t>
            </a:r>
            <a:r>
              <a:rPr lang="en-US" sz="2000" dirty="0" smtClean="0"/>
              <a:t>Tech. </a:t>
            </a:r>
            <a:r>
              <a:rPr lang="en-US" sz="2000" dirty="0"/>
              <a:t>Branch, </a:t>
            </a:r>
            <a:r>
              <a:rPr lang="en-US" sz="2000" dirty="0" smtClean="0"/>
              <a:t>Agric. </a:t>
            </a:r>
            <a:r>
              <a:rPr lang="en-US" sz="2000" dirty="0"/>
              <a:t>and </a:t>
            </a:r>
            <a:r>
              <a:rPr lang="en-US" sz="2000" dirty="0" err="1"/>
              <a:t>Agri</a:t>
            </a:r>
            <a:r>
              <a:rPr lang="en-US" sz="2000" dirty="0"/>
              <a:t>-Food Canada, Saskatoon</a:t>
            </a:r>
          </a:p>
          <a:p>
            <a:pPr lvl="0">
              <a:defRPr/>
            </a:pPr>
            <a:r>
              <a:rPr lang="en-US" sz="2000" dirty="0"/>
              <a:t>Loren J. </a:t>
            </a:r>
            <a:r>
              <a:rPr lang="en-US" sz="2000" dirty="0" smtClean="0"/>
              <a:t>Giesler, Department </a:t>
            </a:r>
            <a:r>
              <a:rPr lang="en-US" sz="2000" dirty="0"/>
              <a:t>of Plant Pathology, University of Nebraska, Lincoln</a:t>
            </a:r>
          </a:p>
          <a:p>
            <a:pPr lvl="0">
              <a:defRPr/>
            </a:pPr>
            <a:r>
              <a:rPr lang="en-US" sz="2000" dirty="0"/>
              <a:t>Norman C. </a:t>
            </a:r>
            <a:r>
              <a:rPr lang="en-US" sz="2000" dirty="0" smtClean="0"/>
              <a:t>Leppla, Entomology </a:t>
            </a:r>
            <a:r>
              <a:rPr lang="en-US" sz="2000" dirty="0"/>
              <a:t>and Nematology </a:t>
            </a:r>
            <a:r>
              <a:rPr lang="en-US" sz="2000" dirty="0" smtClean="0"/>
              <a:t>Dept., Univ. </a:t>
            </a:r>
            <a:r>
              <a:rPr lang="en-US" sz="2000" dirty="0"/>
              <a:t>of Florida, Gainesville</a:t>
            </a:r>
          </a:p>
          <a:p>
            <a:pPr lvl="0">
              <a:defRPr/>
            </a:pPr>
            <a:r>
              <a:rPr lang="en-US" sz="2000" dirty="0"/>
              <a:t>Jill </a:t>
            </a:r>
            <a:r>
              <a:rPr lang="en-US" sz="2000" dirty="0" smtClean="0"/>
              <a:t>Schroeder, Office </a:t>
            </a:r>
            <a:r>
              <a:rPr lang="en-US" sz="2000" dirty="0"/>
              <a:t>of Pest Management Policy, </a:t>
            </a:r>
            <a:r>
              <a:rPr lang="en-US" sz="2000" dirty="0" smtClean="0"/>
              <a:t>USDA, Washington</a:t>
            </a:r>
            <a:r>
              <a:rPr lang="en-US" sz="2000" dirty="0"/>
              <a:t>, D.C. </a:t>
            </a:r>
            <a:endParaRPr lang="en-US" dirty="0"/>
          </a:p>
        </p:txBody>
      </p:sp>
      <p:sp>
        <p:nvSpPr>
          <p:cNvPr id="4" name="TextBox 3"/>
          <p:cNvSpPr txBox="1"/>
          <p:nvPr/>
        </p:nvSpPr>
        <p:spPr>
          <a:xfrm>
            <a:off x="563154" y="152400"/>
            <a:ext cx="8001000" cy="1446550"/>
          </a:xfrm>
          <a:prstGeom prst="rect">
            <a:avLst/>
          </a:prstGeom>
          <a:noFill/>
        </p:spPr>
        <p:txBody>
          <a:bodyPr wrap="square" rtlCol="0">
            <a:spAutoFit/>
          </a:bodyPr>
          <a:lstStyle/>
          <a:p>
            <a:pPr algn="ctr"/>
            <a:r>
              <a:rPr lang="en-US" sz="44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rPr>
              <a:t>Crop Protection Contributions</a:t>
            </a:r>
          </a:p>
          <a:p>
            <a:pPr algn="ctr"/>
            <a:r>
              <a:rPr lang="en-US" sz="4400" b="1" dirty="0">
                <a:solidFill>
                  <a:prstClr val="black"/>
                </a:solidFill>
                <a:effectLst>
                  <a:outerShdw blurRad="38100" dist="38100" dir="2700000" algn="tl">
                    <a:srgbClr val="000000">
                      <a:alpha val="43137"/>
                    </a:srgbClr>
                  </a:outerShdw>
                </a:effectLst>
                <a:latin typeface="+mj-lt"/>
                <a:cs typeface="Times New Roman" panose="02020603050405020304" pitchFamily="18" charset="0"/>
              </a:rPr>
              <a:t>toward Agricultural Productivity</a:t>
            </a:r>
            <a:endParaRPr lang="en-US" sz="4400" b="1" dirty="0">
              <a:latin typeface="+mj-lt"/>
            </a:endParaRPr>
          </a:p>
        </p:txBody>
      </p:sp>
    </p:spTree>
    <p:extLst>
      <p:ext uri="{BB962C8B-B14F-4D97-AF65-F5344CB8AC3E}">
        <p14:creationId xmlns:p14="http://schemas.microsoft.com/office/powerpoint/2010/main" val="2431368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50872"/>
            <a:ext cx="8689694" cy="2863929"/>
          </a:xfrm>
        </p:spPr>
        <p:txBody>
          <a:bodyPr>
            <a:noAutofit/>
          </a:bodyPr>
          <a:lstStyle/>
          <a:p>
            <a:r>
              <a:rPr lang="en-US" sz="3200" b="1" dirty="0" smtClean="0"/>
              <a:t>Integrated pest management (IPM) is “</a:t>
            </a:r>
            <a:r>
              <a:rPr lang="en-US" sz="3200" b="1" dirty="0"/>
              <a:t>a sustainable approach to managing </a:t>
            </a:r>
            <a:r>
              <a:rPr lang="en-US" sz="3200" b="1" dirty="0" smtClean="0"/>
              <a:t>pests by </a:t>
            </a:r>
            <a:r>
              <a:rPr lang="en-US" sz="3200" b="1" dirty="0"/>
              <a:t>combining biological, cultural, </a:t>
            </a:r>
            <a:r>
              <a:rPr lang="en-US" sz="3200" b="1" dirty="0" smtClean="0"/>
              <a:t>physical, and </a:t>
            </a:r>
            <a:r>
              <a:rPr lang="en-US" sz="3200" b="1" dirty="0"/>
              <a:t>chemical tools in a way that minimizes economic, </a:t>
            </a:r>
            <a:r>
              <a:rPr lang="en-US" sz="3200" b="1" dirty="0" smtClean="0"/>
              <a:t>health, </a:t>
            </a:r>
            <a:r>
              <a:rPr lang="en-US" sz="3200" b="1" dirty="0"/>
              <a:t>and environmental </a:t>
            </a:r>
            <a:r>
              <a:rPr lang="en-US" sz="3200" b="1" dirty="0" smtClean="0"/>
              <a:t>risks” (</a:t>
            </a:r>
            <a:r>
              <a:rPr lang="en-US" sz="3200" b="1" dirty="0"/>
              <a:t>Food, Conservation, and Energy Act of </a:t>
            </a:r>
            <a:r>
              <a:rPr lang="en-US" sz="3200" b="1" dirty="0" smtClean="0"/>
              <a:t>2008, i.e. Farm Bill).</a:t>
            </a:r>
            <a:r>
              <a:rPr lang="en-US" sz="3200" b="1" dirty="0"/>
              <a:t> </a:t>
            </a:r>
          </a:p>
        </p:txBody>
      </p:sp>
      <p:sp>
        <p:nvSpPr>
          <p:cNvPr id="3" name="TextBox 2"/>
          <p:cNvSpPr txBox="1"/>
          <p:nvPr/>
        </p:nvSpPr>
        <p:spPr>
          <a:xfrm>
            <a:off x="1600200" y="206514"/>
            <a:ext cx="624840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latin typeface="+mj-lt"/>
              </a:rPr>
              <a:t>Integrated </a:t>
            </a:r>
            <a:r>
              <a:rPr lang="en-US" sz="4000" b="1" dirty="0" smtClean="0">
                <a:effectLst>
                  <a:outerShdw blurRad="38100" dist="38100" dir="2700000" algn="tl">
                    <a:srgbClr val="000000">
                      <a:alpha val="43137"/>
                    </a:srgbClr>
                  </a:outerShdw>
                </a:effectLst>
                <a:latin typeface="+mj-lt"/>
              </a:rPr>
              <a:t>Pest Management</a:t>
            </a:r>
            <a:endParaRPr lang="en-US" sz="4000" b="1" dirty="0">
              <a:effectLst>
                <a:outerShdw blurRad="38100" dist="38100" dir="2700000" algn="tl">
                  <a:srgbClr val="000000">
                    <a:alpha val="43137"/>
                  </a:srgbClr>
                </a:outerShdw>
              </a:effectLst>
              <a:latin typeface="+mj-lt"/>
            </a:endParaRPr>
          </a:p>
        </p:txBody>
      </p:sp>
      <p:pic>
        <p:nvPicPr>
          <p:cNvPr id="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0" y="3886200"/>
            <a:ext cx="5484681" cy="2526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96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18" y="152400"/>
            <a:ext cx="7886700" cy="2401844"/>
          </a:xfrm>
        </p:spPr>
        <p:txBody>
          <a:bodyPr>
            <a:normAutofit fontScale="90000"/>
          </a:bodyPr>
          <a:lstStyle/>
          <a:p>
            <a:pPr>
              <a:lnSpc>
                <a:spcPct val="100000"/>
              </a:lnSpc>
            </a:pPr>
            <a:r>
              <a:rPr lang="en-US" sz="4000" b="1" i="1" dirty="0" smtClean="0"/>
              <a:t>IPM focuses on pest prevention and uses monitoring, recordkeeping, and economic thresholds to make management decisions.</a:t>
            </a:r>
            <a:endParaRPr lang="en-US" sz="4000" b="1" i="1" dirty="0"/>
          </a:p>
        </p:txBody>
      </p:sp>
      <p:pic>
        <p:nvPicPr>
          <p:cNvPr id="5" name="Picture 5" descr="image02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19400" y="2209800"/>
            <a:ext cx="3940011" cy="349789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85803" y="5867400"/>
            <a:ext cx="4448397" cy="830997"/>
          </a:xfrm>
          <a:prstGeom prst="rect">
            <a:avLst/>
          </a:prstGeom>
          <a:noFill/>
        </p:spPr>
        <p:txBody>
          <a:bodyPr wrap="none" rtlCol="0">
            <a:spAutoFit/>
          </a:bodyPr>
          <a:lstStyle/>
          <a:p>
            <a:r>
              <a:rPr lang="en-US" sz="2400" dirty="0"/>
              <a:t>Scouting for insect </a:t>
            </a:r>
            <a:r>
              <a:rPr lang="en-US" sz="2400" dirty="0" smtClean="0"/>
              <a:t>pests.</a:t>
            </a:r>
          </a:p>
          <a:p>
            <a:r>
              <a:rPr lang="en-US" sz="2400" dirty="0" smtClean="0"/>
              <a:t>Norm </a:t>
            </a:r>
            <a:r>
              <a:rPr lang="en-US" sz="2400" dirty="0"/>
              <a:t>Leppla, </a:t>
            </a:r>
            <a:r>
              <a:rPr lang="en-US" sz="2400" dirty="0" smtClean="0"/>
              <a:t>University </a:t>
            </a:r>
            <a:r>
              <a:rPr lang="en-US" sz="2400" dirty="0"/>
              <a:t>of Florida</a:t>
            </a:r>
          </a:p>
        </p:txBody>
      </p:sp>
    </p:spTree>
    <p:extLst>
      <p:ext uri="{BB962C8B-B14F-4D97-AF65-F5344CB8AC3E}">
        <p14:creationId xmlns:p14="http://schemas.microsoft.com/office/powerpoint/2010/main" val="1599522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96299" cy="1325563"/>
          </a:xfrm>
        </p:spPr>
        <p:txBody>
          <a:bodyPr>
            <a:noAutofit/>
          </a:bodyPr>
          <a:lstStyle/>
          <a:p>
            <a:r>
              <a:rPr lang="en-US" sz="3600" b="1" i="1" dirty="0" smtClean="0"/>
              <a:t>However, there are limitations to using thresholds for making management decisions.</a:t>
            </a:r>
            <a:endParaRPr lang="en-US" sz="3600" b="1" i="1" dirty="0">
              <a:solidFill>
                <a:schemeClr val="bg1"/>
              </a:solidFill>
            </a:endParaRPr>
          </a:p>
        </p:txBody>
      </p:sp>
      <p:sp>
        <p:nvSpPr>
          <p:cNvPr id="3" name="Content Placeholder 2"/>
          <p:cNvSpPr>
            <a:spLocks noGrp="1"/>
          </p:cNvSpPr>
          <p:nvPr>
            <p:ph sz="half" idx="1"/>
          </p:nvPr>
        </p:nvSpPr>
        <p:spPr>
          <a:xfrm>
            <a:off x="256430" y="1447800"/>
            <a:ext cx="5610970" cy="2165915"/>
          </a:xfrm>
        </p:spPr>
        <p:txBody>
          <a:bodyPr>
            <a:normAutofit/>
          </a:bodyPr>
          <a:lstStyle/>
          <a:p>
            <a:pPr marL="0" indent="0">
              <a:buNone/>
            </a:pPr>
            <a:r>
              <a:rPr lang="en-US" sz="2400" dirty="0" smtClean="0"/>
              <a:t>Weed thresholds have limitations because one </a:t>
            </a:r>
            <a:r>
              <a:rPr lang="en-US" sz="2400" dirty="0"/>
              <a:t>plant can produce over 100,000 </a:t>
            </a:r>
            <a:r>
              <a:rPr lang="en-US" sz="2400" dirty="0" smtClean="0"/>
              <a:t>seeds. Management </a:t>
            </a:r>
            <a:r>
              <a:rPr lang="en-US" sz="2400" dirty="0"/>
              <a:t>decisions should be based on yearly mapping and regular </a:t>
            </a:r>
            <a:r>
              <a:rPr lang="en-US" sz="2400" dirty="0" smtClean="0"/>
              <a:t>scouting (</a:t>
            </a:r>
            <a:r>
              <a:rPr lang="en-US" sz="2400" dirty="0"/>
              <a:t>Joseph </a:t>
            </a:r>
            <a:r>
              <a:rPr lang="en-US" sz="2400" dirty="0" err="1" smtClean="0"/>
              <a:t>LaForest</a:t>
            </a:r>
            <a:r>
              <a:rPr lang="en-US" sz="2400" dirty="0" smtClean="0"/>
              <a:t>, UGA, Bugwood.org).</a:t>
            </a: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5943600" y="1480068"/>
            <a:ext cx="2892797" cy="2885873"/>
          </a:xfrm>
          <a:ln w="12700">
            <a:solidFill>
              <a:schemeClr val="tx1"/>
            </a:solidFill>
          </a:ln>
        </p:spPr>
      </p:pic>
      <p:pic>
        <p:nvPicPr>
          <p:cNvPr id="409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26009" y="3525735"/>
            <a:ext cx="1444743" cy="302746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2127968" y="4538008"/>
            <a:ext cx="6406432" cy="1938992"/>
          </a:xfrm>
          <a:prstGeom prst="rect">
            <a:avLst/>
          </a:prstGeom>
          <a:noFill/>
        </p:spPr>
        <p:txBody>
          <a:bodyPr wrap="square" rtlCol="0">
            <a:spAutoFit/>
          </a:bodyPr>
          <a:lstStyle/>
          <a:p>
            <a:pPr>
              <a:spcAft>
                <a:spcPts val="1200"/>
              </a:spcAft>
            </a:pPr>
            <a:r>
              <a:rPr lang="en-US" sz="2400" dirty="0"/>
              <a:t>Predictive equations based on temperature and leaf wetness duration are used to time fungicide applications for anthracnose and Botrytis strawberry fruit rot (Web-based Strawberry Advisory </a:t>
            </a:r>
            <a:r>
              <a:rPr lang="en-US" sz="2400" dirty="0" smtClean="0"/>
              <a:t>System </a:t>
            </a:r>
            <a:r>
              <a:rPr lang="en-US" sz="2400" dirty="0"/>
              <a:t>(</a:t>
            </a:r>
            <a:r>
              <a:rPr lang="en-US" sz="2400" dirty="0" err="1"/>
              <a:t>Pavan</a:t>
            </a:r>
            <a:r>
              <a:rPr lang="en-US" sz="2400" dirty="0"/>
              <a:t> et al. 2017). </a:t>
            </a:r>
          </a:p>
        </p:txBody>
      </p:sp>
      <p:sp>
        <p:nvSpPr>
          <p:cNvPr id="10" name="TextBox 9"/>
          <p:cNvSpPr txBox="1"/>
          <p:nvPr/>
        </p:nvSpPr>
        <p:spPr>
          <a:xfrm>
            <a:off x="6019800" y="1467073"/>
            <a:ext cx="2819400" cy="369332"/>
          </a:xfrm>
          <a:prstGeom prst="rect">
            <a:avLst/>
          </a:prstGeom>
          <a:noFill/>
        </p:spPr>
        <p:txBody>
          <a:bodyPr wrap="square" rtlCol="0">
            <a:spAutoFit/>
          </a:bodyPr>
          <a:lstStyle/>
          <a:p>
            <a:r>
              <a:rPr lang="en-US" dirty="0">
                <a:solidFill>
                  <a:schemeClr val="bg1"/>
                </a:solidFill>
              </a:rPr>
              <a:t>Palmer Amaranth seed head</a:t>
            </a:r>
            <a:endParaRPr lang="en-US" dirty="0"/>
          </a:p>
        </p:txBody>
      </p:sp>
    </p:spTree>
    <p:extLst>
      <p:ext uri="{BB962C8B-B14F-4D97-AF65-F5344CB8AC3E}">
        <p14:creationId xmlns:p14="http://schemas.microsoft.com/office/powerpoint/2010/main" val="3723216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399" y="179997"/>
            <a:ext cx="5715001" cy="1371600"/>
          </a:xfrm>
        </p:spPr>
        <p:txBody>
          <a:bodyPr>
            <a:normAutofit/>
          </a:bodyPr>
          <a:lstStyle/>
          <a:p>
            <a:pPr marL="0" lvl="0" indent="0">
              <a:buNone/>
            </a:pPr>
            <a:r>
              <a:rPr lang="en-US" sz="3600" b="1" i="1" dirty="0">
                <a:latin typeface="+mj-lt"/>
              </a:rPr>
              <a:t>S</a:t>
            </a:r>
            <a:r>
              <a:rPr lang="en-US" sz="3600" b="1" i="1" dirty="0" smtClean="0">
                <a:latin typeface="+mj-lt"/>
              </a:rPr>
              <a:t>couting provides data for</a:t>
            </a:r>
          </a:p>
          <a:p>
            <a:pPr marL="0" lvl="0" indent="0">
              <a:buNone/>
            </a:pPr>
            <a:r>
              <a:rPr lang="en-US" sz="3600" b="1" i="1" dirty="0" smtClean="0">
                <a:latin typeface="+mj-lt"/>
              </a:rPr>
              <a:t>GIS-based </a:t>
            </a:r>
            <a:r>
              <a:rPr lang="en-US" sz="3600" b="1" i="1" dirty="0">
                <a:latin typeface="+mj-lt"/>
              </a:rPr>
              <a:t>real-time </a:t>
            </a:r>
            <a:r>
              <a:rPr lang="en-US" sz="3600" b="1" i="1" dirty="0" smtClean="0">
                <a:latin typeface="+mj-lt"/>
              </a:rPr>
              <a:t>mapping.</a:t>
            </a:r>
            <a:endParaRPr lang="en-US" sz="3600" b="1" dirty="0" smtClean="0">
              <a:latin typeface="+mj-lt"/>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1371600" y="3367125"/>
            <a:ext cx="2938040" cy="2424075"/>
          </a:xfrm>
          <a:prstGeom prst="rect">
            <a:avLst/>
          </a:prstGeom>
          <a:ln w="12700">
            <a:solidFill>
              <a:schemeClr val="tx1"/>
            </a:solidFill>
          </a:ln>
        </p:spPr>
      </p:pic>
      <p:sp>
        <p:nvSpPr>
          <p:cNvPr id="7" name="TextBox 6"/>
          <p:cNvSpPr txBox="1"/>
          <p:nvPr/>
        </p:nvSpPr>
        <p:spPr>
          <a:xfrm>
            <a:off x="441289" y="5867400"/>
            <a:ext cx="4816511" cy="830997"/>
          </a:xfrm>
          <a:prstGeom prst="rect">
            <a:avLst/>
          </a:prstGeom>
          <a:noFill/>
        </p:spPr>
        <p:txBody>
          <a:bodyPr wrap="none" rtlCol="0">
            <a:spAutoFit/>
          </a:bodyPr>
          <a:lstStyle/>
          <a:p>
            <a:r>
              <a:rPr lang="en-US" sz="2400" dirty="0" smtClean="0"/>
              <a:t>Drone scouting field in North Dakota.</a:t>
            </a:r>
          </a:p>
          <a:p>
            <a:r>
              <a:rPr lang="en-US" sz="2400" dirty="0" smtClean="0"/>
              <a:t>North Dakota State University</a:t>
            </a:r>
            <a:endParaRPr lang="en-US" sz="2400"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1200" y="268289"/>
            <a:ext cx="3048007" cy="3108296"/>
          </a:xfrm>
          <a:prstGeom prst="rect">
            <a:avLst/>
          </a:prstGeom>
          <a:ln w="12700">
            <a:solidFill>
              <a:schemeClr val="tx1"/>
            </a:solidFill>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73856" y="3609976"/>
            <a:ext cx="3065346" cy="3088422"/>
          </a:xfrm>
          <a:prstGeom prst="rect">
            <a:avLst/>
          </a:prstGeom>
          <a:ln w="12700">
            <a:solidFill>
              <a:schemeClr val="tx1"/>
            </a:solidFill>
          </a:ln>
        </p:spPr>
      </p:pic>
      <p:sp>
        <p:nvSpPr>
          <p:cNvPr id="4" name="TextBox 3"/>
          <p:cNvSpPr txBox="1"/>
          <p:nvPr/>
        </p:nvSpPr>
        <p:spPr>
          <a:xfrm>
            <a:off x="394252" y="1371600"/>
            <a:ext cx="4876800" cy="1938992"/>
          </a:xfrm>
          <a:prstGeom prst="rect">
            <a:avLst/>
          </a:prstGeom>
          <a:noFill/>
        </p:spPr>
        <p:txBody>
          <a:bodyPr wrap="square" rtlCol="0">
            <a:spAutoFit/>
          </a:bodyPr>
          <a:lstStyle/>
          <a:p>
            <a:pPr lvl="0"/>
            <a:r>
              <a:rPr lang="en-US" sz="2400" dirty="0" smtClean="0"/>
              <a:t>Soybean rust, Integrated </a:t>
            </a:r>
            <a:r>
              <a:rPr lang="en-US" sz="2400" dirty="0"/>
              <a:t>Pest Management – Pest Information Platform for Extension and </a:t>
            </a:r>
            <a:r>
              <a:rPr lang="en-US" sz="2400" dirty="0" smtClean="0"/>
              <a:t>Education (</a:t>
            </a:r>
            <a:r>
              <a:rPr lang="en-US" sz="2400" dirty="0" err="1" smtClean="0"/>
              <a:t>ipmPIPE</a:t>
            </a:r>
            <a:r>
              <a:rPr lang="en-US" sz="2400" dirty="0" smtClean="0"/>
              <a:t>) (UGA </a:t>
            </a:r>
            <a:r>
              <a:rPr lang="en-US" sz="2400" dirty="0"/>
              <a:t>Center for Invasive Species and Ecosystem Health</a:t>
            </a:r>
            <a:r>
              <a:rPr lang="en-US" sz="2400" dirty="0" smtClean="0"/>
              <a:t>). </a:t>
            </a:r>
            <a:endParaRPr lang="en-US" sz="2400" dirty="0"/>
          </a:p>
        </p:txBody>
      </p:sp>
      <p:sp>
        <p:nvSpPr>
          <p:cNvPr id="6" name="Oval 5"/>
          <p:cNvSpPr/>
          <p:nvPr/>
        </p:nvSpPr>
        <p:spPr>
          <a:xfrm>
            <a:off x="8048625" y="3429000"/>
            <a:ext cx="8382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077200" y="76200"/>
            <a:ext cx="838200" cy="4572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50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211743"/>
            <a:ext cx="8012130" cy="1200329"/>
          </a:xfrm>
          <a:prstGeom prst="rect">
            <a:avLst/>
          </a:prstGeom>
          <a:noFill/>
        </p:spPr>
        <p:txBody>
          <a:bodyPr wrap="square" rtlCol="0">
            <a:spAutoFit/>
          </a:bodyPr>
          <a:lstStyle/>
          <a:p>
            <a:r>
              <a:rPr lang="en-US" sz="3600" b="1" i="1" dirty="0" smtClean="0">
                <a:latin typeface="+mj-lt"/>
              </a:rPr>
              <a:t>Improvements are being made in pest </a:t>
            </a:r>
            <a:r>
              <a:rPr lang="en-US" sz="3600" b="1" i="1" dirty="0">
                <a:latin typeface="+mj-lt"/>
              </a:rPr>
              <a:t>surveillance </a:t>
            </a:r>
            <a:r>
              <a:rPr lang="en-US" sz="3600" b="1" i="1" dirty="0" smtClean="0">
                <a:latin typeface="+mj-lt"/>
              </a:rPr>
              <a:t>and diagnostics.</a:t>
            </a:r>
            <a:endParaRPr lang="en-US" sz="3600" b="1" i="1" dirty="0">
              <a:latin typeface="+mj-lt"/>
            </a:endParaRPr>
          </a:p>
        </p:txBody>
      </p:sp>
      <p:pic>
        <p:nvPicPr>
          <p:cNvPr id="4098" name="Picture 2" descr="PPQ Biological Scientist Terrence Walters leads a workshop on pest identification software for a Rutgers University Course called &quot;Plant Biosecurity Issues and Technologies.&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733550"/>
            <a:ext cx="8763000" cy="281380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5044611"/>
            <a:ext cx="8305800" cy="1200329"/>
          </a:xfrm>
          <a:prstGeom prst="rect">
            <a:avLst/>
          </a:prstGeom>
          <a:noFill/>
        </p:spPr>
        <p:txBody>
          <a:bodyPr wrap="square" rtlCol="0">
            <a:spAutoFit/>
          </a:bodyPr>
          <a:lstStyle/>
          <a:p>
            <a:r>
              <a:rPr lang="en-US" sz="2400" dirty="0" smtClean="0"/>
              <a:t>USDA, APHIS, PPQ </a:t>
            </a:r>
            <a:r>
              <a:rPr lang="en-US" sz="2400" dirty="0"/>
              <a:t>Biological Scientist Terrence Walters leads a workshop on pest identification software for a Rutgers University Course called "Plant Biosecurity Issues and Technologies."</a:t>
            </a:r>
          </a:p>
        </p:txBody>
      </p:sp>
    </p:spTree>
    <p:extLst>
      <p:ext uri="{BB962C8B-B14F-4D97-AF65-F5344CB8AC3E}">
        <p14:creationId xmlns:p14="http://schemas.microsoft.com/office/powerpoint/2010/main" val="16818890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799" y="152400"/>
            <a:ext cx="8001001" cy="1600200"/>
          </a:xfrm>
        </p:spPr>
        <p:txBody>
          <a:bodyPr>
            <a:noAutofit/>
          </a:bodyPr>
          <a:lstStyle/>
          <a:p>
            <a:pPr marL="0" lvl="0" indent="0">
              <a:buNone/>
            </a:pPr>
            <a:r>
              <a:rPr lang="en-US" sz="3600" b="1" i="1" dirty="0" smtClean="0">
                <a:latin typeface="+mj-lt"/>
              </a:rPr>
              <a:t>Distance diagnostics and apps are being used for early detection of established and alien invasive species.</a:t>
            </a:r>
          </a:p>
          <a:p>
            <a:pPr marL="0" lvl="0" indent="0">
              <a:buNone/>
            </a:pPr>
            <a:endParaRPr lang="en-US" sz="3600" i="1" dirty="0" smtClean="0"/>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295400"/>
            <a:ext cx="2531641" cy="2540430"/>
          </a:xfrm>
          <a:prstGeom prst="rect">
            <a:avLst/>
          </a:prstGeom>
          <a:ln w="12700">
            <a:solidFill>
              <a:schemeClr val="tx1"/>
            </a:solidFill>
          </a:ln>
        </p:spPr>
      </p:pic>
      <p:sp>
        <p:nvSpPr>
          <p:cNvPr id="16" name="TextBox 15"/>
          <p:cNvSpPr txBox="1"/>
          <p:nvPr/>
        </p:nvSpPr>
        <p:spPr>
          <a:xfrm>
            <a:off x="5658741" y="3048000"/>
            <a:ext cx="2339358" cy="646331"/>
          </a:xfrm>
          <a:prstGeom prst="rect">
            <a:avLst/>
          </a:prstGeom>
          <a:noFill/>
        </p:spPr>
        <p:txBody>
          <a:bodyPr wrap="none" rtlCol="0">
            <a:spAutoFit/>
          </a:bodyPr>
          <a:lstStyle/>
          <a:p>
            <a:r>
              <a:rPr lang="en-US" dirty="0">
                <a:solidFill>
                  <a:schemeClr val="bg1"/>
                </a:solidFill>
              </a:rPr>
              <a:t>O</a:t>
            </a:r>
            <a:r>
              <a:rPr lang="en-US" dirty="0" smtClean="0">
                <a:solidFill>
                  <a:schemeClr val="bg1"/>
                </a:solidFill>
              </a:rPr>
              <a:t>ld </a:t>
            </a:r>
            <a:r>
              <a:rPr lang="en-US" dirty="0">
                <a:solidFill>
                  <a:schemeClr val="bg1"/>
                </a:solidFill>
              </a:rPr>
              <a:t>world bollworm </a:t>
            </a:r>
            <a:endParaRPr lang="en-US" dirty="0" smtClean="0">
              <a:solidFill>
                <a:schemeClr val="bg1"/>
              </a:solidFill>
            </a:endParaRPr>
          </a:p>
          <a:p>
            <a:r>
              <a:rPr lang="en-US" dirty="0" smtClean="0">
                <a:solidFill>
                  <a:schemeClr val="bg1"/>
                </a:solidFill>
              </a:rPr>
              <a:t>(</a:t>
            </a:r>
            <a:r>
              <a:rPr lang="en-US" i="1" dirty="0" err="1">
                <a:solidFill>
                  <a:schemeClr val="bg1"/>
                </a:solidFill>
              </a:rPr>
              <a:t>Helicoverpa</a:t>
            </a:r>
            <a:r>
              <a:rPr lang="en-US" i="1" dirty="0">
                <a:solidFill>
                  <a:schemeClr val="bg1"/>
                </a:solidFill>
              </a:rPr>
              <a:t> </a:t>
            </a:r>
            <a:r>
              <a:rPr lang="en-US" i="1" dirty="0" err="1">
                <a:solidFill>
                  <a:schemeClr val="bg1"/>
                </a:solidFill>
              </a:rPr>
              <a:t>armigera</a:t>
            </a:r>
            <a:r>
              <a:rPr lang="en-US" dirty="0" smtClean="0">
                <a:solidFill>
                  <a:schemeClr val="bg1"/>
                </a:solidFill>
              </a:rPr>
              <a:t>)</a:t>
            </a:r>
            <a:endParaRPr lang="en-US" dirty="0">
              <a:solidFill>
                <a:schemeClr val="bg1"/>
              </a:solidFill>
            </a:endParaRPr>
          </a:p>
        </p:txBody>
      </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5985" y="3276600"/>
            <a:ext cx="2792086" cy="3113598"/>
          </a:xfrm>
          <a:prstGeom prst="rect">
            <a:avLst/>
          </a:prstGeom>
          <a:ln w="12700">
            <a:solidFill>
              <a:schemeClr val="tx1"/>
            </a:solidFill>
          </a:ln>
        </p:spPr>
      </p:pic>
      <p:sp>
        <p:nvSpPr>
          <p:cNvPr id="18" name="TextBox 17"/>
          <p:cNvSpPr txBox="1"/>
          <p:nvPr/>
        </p:nvSpPr>
        <p:spPr>
          <a:xfrm>
            <a:off x="3581399" y="4114800"/>
            <a:ext cx="5181601" cy="1938992"/>
          </a:xfrm>
          <a:prstGeom prst="rect">
            <a:avLst/>
          </a:prstGeom>
          <a:noFill/>
        </p:spPr>
        <p:txBody>
          <a:bodyPr wrap="square" rtlCol="0">
            <a:spAutoFit/>
          </a:bodyPr>
          <a:lstStyle/>
          <a:p>
            <a:r>
              <a:rPr lang="en-US" sz="2400" i="1" dirty="0" smtClean="0"/>
              <a:t>The Southeast Early Detection Network (SEEDN), an invasive species reporting, verification and notification system (UGA </a:t>
            </a:r>
            <a:r>
              <a:rPr lang="en-US" sz="2400" i="1" dirty="0"/>
              <a:t>Center </a:t>
            </a:r>
            <a:r>
              <a:rPr lang="en-US" sz="2400" i="1" dirty="0" smtClean="0"/>
              <a:t>for </a:t>
            </a:r>
            <a:r>
              <a:rPr lang="en-US" sz="2400" i="1" dirty="0"/>
              <a:t>Invasive </a:t>
            </a:r>
            <a:r>
              <a:rPr lang="en-US" sz="2400" i="1" dirty="0" smtClean="0"/>
              <a:t>Species and Ecosystem Health).</a:t>
            </a:r>
            <a:endParaRPr lang="en-US" sz="2400" i="1" dirty="0"/>
          </a:p>
        </p:txBody>
      </p:sp>
      <p:sp>
        <p:nvSpPr>
          <p:cNvPr id="4" name="TextBox 3"/>
          <p:cNvSpPr txBox="1"/>
          <p:nvPr/>
        </p:nvSpPr>
        <p:spPr>
          <a:xfrm>
            <a:off x="902071" y="2255405"/>
            <a:ext cx="4572000" cy="461665"/>
          </a:xfrm>
          <a:prstGeom prst="rect">
            <a:avLst/>
          </a:prstGeom>
          <a:noFill/>
        </p:spPr>
        <p:txBody>
          <a:bodyPr wrap="square" rtlCol="0">
            <a:spAutoFit/>
          </a:bodyPr>
          <a:lstStyle/>
          <a:p>
            <a:pPr lvl="0"/>
            <a:r>
              <a:rPr lang="en-US" sz="2400" i="1" dirty="0" smtClean="0"/>
              <a:t>National Plant Diagnostic Network </a:t>
            </a:r>
            <a:endParaRPr lang="en-US" sz="2400" dirty="0"/>
          </a:p>
        </p:txBody>
      </p:sp>
    </p:spTree>
    <p:extLst>
      <p:ext uri="{BB962C8B-B14F-4D97-AF65-F5344CB8AC3E}">
        <p14:creationId xmlns:p14="http://schemas.microsoft.com/office/powerpoint/2010/main" val="37083346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2334" y="152400"/>
            <a:ext cx="5974217" cy="2667000"/>
          </a:xfrm>
        </p:spPr>
        <p:txBody>
          <a:bodyPr>
            <a:noAutofit/>
          </a:bodyPr>
          <a:lstStyle/>
          <a:p>
            <a:pPr marL="0" lvl="0" indent="0">
              <a:buNone/>
            </a:pPr>
            <a:r>
              <a:rPr lang="en-US" sz="3600" b="1" i="1" dirty="0" smtClean="0">
                <a:latin typeface="+mj-lt"/>
              </a:rPr>
              <a:t>Regulatory pest management methods include port inspection, pest exclusion,</a:t>
            </a:r>
            <a:r>
              <a:rPr lang="en-US" sz="3600" b="1" i="1" dirty="0">
                <a:latin typeface="+mj-lt"/>
              </a:rPr>
              <a:t/>
            </a:r>
            <a:br>
              <a:rPr lang="en-US" sz="3600" b="1" i="1" dirty="0">
                <a:latin typeface="+mj-lt"/>
              </a:rPr>
            </a:br>
            <a:r>
              <a:rPr lang="en-US" sz="3600" b="1" i="1" dirty="0" smtClean="0">
                <a:latin typeface="+mj-lt"/>
              </a:rPr>
              <a:t>quarantine</a:t>
            </a:r>
            <a:r>
              <a:rPr lang="en-US" sz="3600" b="1" i="1" dirty="0">
                <a:latin typeface="+mj-lt"/>
              </a:rPr>
              <a:t>, eradication, </a:t>
            </a:r>
            <a:r>
              <a:rPr lang="en-US" sz="3600" b="1" i="1" dirty="0" smtClean="0">
                <a:latin typeface="+mj-lt"/>
              </a:rPr>
              <a:t>and area-wide management.</a:t>
            </a:r>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3733800" y="3190813"/>
            <a:ext cx="2444507" cy="2143187"/>
          </a:xfrm>
          <a:ln w="12700">
            <a:solidFill>
              <a:schemeClr val="tx1"/>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00800" y="3190813"/>
            <a:ext cx="2374883" cy="2143187"/>
          </a:xfrm>
          <a:prstGeom prst="rect">
            <a:avLst/>
          </a:prstGeom>
          <a:ln w="12700">
            <a:solidFill>
              <a:schemeClr val="tx1"/>
            </a:solidFill>
          </a:ln>
        </p:spPr>
      </p:pic>
      <p:sp>
        <p:nvSpPr>
          <p:cNvPr id="8" name="TextBox 7"/>
          <p:cNvSpPr txBox="1"/>
          <p:nvPr/>
        </p:nvSpPr>
        <p:spPr>
          <a:xfrm>
            <a:off x="3655536" y="5562600"/>
            <a:ext cx="2745263" cy="861774"/>
          </a:xfrm>
          <a:prstGeom prst="rect">
            <a:avLst/>
          </a:prstGeom>
          <a:noFill/>
        </p:spPr>
        <p:txBody>
          <a:bodyPr wrap="square" rtlCol="0">
            <a:spAutoFit/>
          </a:bodyPr>
          <a:lstStyle/>
          <a:p>
            <a:pPr>
              <a:lnSpc>
                <a:spcPts val="2000"/>
              </a:lnSpc>
            </a:pPr>
            <a:r>
              <a:rPr lang="en-US" sz="2000" dirty="0" smtClean="0"/>
              <a:t>Sterile </a:t>
            </a:r>
            <a:r>
              <a:rPr lang="en-US" sz="2000" dirty="0"/>
              <a:t>male </a:t>
            </a:r>
            <a:r>
              <a:rPr lang="en-US" sz="2000" dirty="0" smtClean="0"/>
              <a:t>marked to </a:t>
            </a:r>
            <a:r>
              <a:rPr lang="en-US" sz="2000" dirty="0"/>
              <a:t>study </a:t>
            </a:r>
            <a:r>
              <a:rPr lang="en-US" sz="2000" dirty="0" smtClean="0"/>
              <a:t>dispersal. </a:t>
            </a:r>
          </a:p>
          <a:p>
            <a:pPr>
              <a:lnSpc>
                <a:spcPts val="2000"/>
              </a:lnSpc>
            </a:pPr>
            <a:r>
              <a:rPr lang="en-US" sz="2000" dirty="0" smtClean="0"/>
              <a:t>Peggy </a:t>
            </a:r>
            <a:r>
              <a:rPr lang="en-US" sz="2000" dirty="0" err="1"/>
              <a:t>Greb</a:t>
            </a:r>
            <a:r>
              <a:rPr lang="en-US" sz="2000" dirty="0"/>
              <a:t>, </a:t>
            </a:r>
            <a:r>
              <a:rPr lang="en-US" sz="2000" dirty="0" smtClean="0"/>
              <a:t>USDA, </a:t>
            </a:r>
            <a:r>
              <a:rPr lang="en-US" sz="2000" dirty="0"/>
              <a:t>ARS</a:t>
            </a:r>
          </a:p>
        </p:txBody>
      </p:sp>
      <p:sp>
        <p:nvSpPr>
          <p:cNvPr id="9" name="TextBox 8"/>
          <p:cNvSpPr txBox="1"/>
          <p:nvPr/>
        </p:nvSpPr>
        <p:spPr>
          <a:xfrm>
            <a:off x="6563040" y="5486400"/>
            <a:ext cx="2428560" cy="1015663"/>
          </a:xfrm>
          <a:prstGeom prst="rect">
            <a:avLst/>
          </a:prstGeom>
          <a:noFill/>
        </p:spPr>
        <p:txBody>
          <a:bodyPr wrap="square" rtlCol="0">
            <a:spAutoFit/>
          </a:bodyPr>
          <a:lstStyle/>
          <a:p>
            <a:r>
              <a:rPr lang="en-US" sz="2000" dirty="0" smtClean="0"/>
              <a:t>Screwworm larva. </a:t>
            </a:r>
            <a:r>
              <a:rPr lang="en-US" sz="2000" dirty="0"/>
              <a:t>Heather </a:t>
            </a:r>
            <a:r>
              <a:rPr lang="en-US" sz="2000" dirty="0" smtClean="0"/>
              <a:t>Stockdale, </a:t>
            </a:r>
            <a:r>
              <a:rPr lang="en-US" sz="2000" dirty="0"/>
              <a:t>Walden, </a:t>
            </a:r>
            <a:r>
              <a:rPr lang="en-US" sz="2000" dirty="0" smtClean="0"/>
              <a:t>UF</a:t>
            </a:r>
            <a:endParaRPr lang="en-US" dirty="0"/>
          </a:p>
        </p:txBody>
      </p:sp>
      <p:sp>
        <p:nvSpPr>
          <p:cNvPr id="11" name="TextBox 10"/>
          <p:cNvSpPr txBox="1"/>
          <p:nvPr/>
        </p:nvSpPr>
        <p:spPr>
          <a:xfrm>
            <a:off x="304800" y="5486400"/>
            <a:ext cx="3124200" cy="1015663"/>
          </a:xfrm>
          <a:prstGeom prst="rect">
            <a:avLst/>
          </a:prstGeom>
          <a:noFill/>
        </p:spPr>
        <p:txBody>
          <a:bodyPr wrap="square" rtlCol="0">
            <a:spAutoFit/>
          </a:bodyPr>
          <a:lstStyle/>
          <a:p>
            <a:r>
              <a:rPr lang="en-US" sz="2000" dirty="0" smtClean="0"/>
              <a:t>Screwworm fly,</a:t>
            </a:r>
            <a:r>
              <a:rPr lang="en-US" sz="2000" dirty="0"/>
              <a:t> </a:t>
            </a:r>
            <a:r>
              <a:rPr lang="en-US" sz="2000" i="1" dirty="0" err="1"/>
              <a:t>Cochliomyia</a:t>
            </a:r>
            <a:r>
              <a:rPr lang="en-US" sz="2000" i="1" dirty="0"/>
              <a:t> </a:t>
            </a:r>
            <a:r>
              <a:rPr lang="en-US" sz="2000" i="1" dirty="0" err="1"/>
              <a:t>hominivorax</a:t>
            </a:r>
            <a:r>
              <a:rPr lang="en-US" sz="2000" i="1" dirty="0"/>
              <a:t> </a:t>
            </a:r>
            <a:r>
              <a:rPr lang="en-US" sz="2000" dirty="0"/>
              <a:t>(</a:t>
            </a:r>
            <a:r>
              <a:rPr lang="en-US" sz="2000" dirty="0" err="1"/>
              <a:t>Coquerel</a:t>
            </a:r>
            <a:r>
              <a:rPr lang="en-US" sz="2000" dirty="0" smtClean="0"/>
              <a:t>).</a:t>
            </a:r>
          </a:p>
          <a:p>
            <a:r>
              <a:rPr lang="en-US" sz="2000" dirty="0" smtClean="0"/>
              <a:t>Judy </a:t>
            </a:r>
            <a:r>
              <a:rPr lang="en-US" sz="2000" dirty="0"/>
              <a:t>Gallagher</a:t>
            </a:r>
          </a:p>
        </p:txBody>
      </p:sp>
      <p:pic>
        <p:nvPicPr>
          <p:cNvPr id="5124" name="Picture 4" descr="Image result for screwworm in dog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7400" y="702365"/>
            <a:ext cx="2885766" cy="198156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primary Screwworm - Cochliomyia hominivorax? - Cochliomyia hominivorax - ma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4800" y="3190813"/>
            <a:ext cx="3217654" cy="214318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017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15402" y="2133600"/>
            <a:ext cx="3971737" cy="3530432"/>
          </a:xfrm>
          <a:ln w="12700">
            <a:solidFill>
              <a:schemeClr val="tx1"/>
            </a:solidFill>
          </a:ln>
        </p:spPr>
      </p:pic>
      <p:sp>
        <p:nvSpPr>
          <p:cNvPr id="7" name="Content Placeholder 6"/>
          <p:cNvSpPr>
            <a:spLocks noGrp="1"/>
          </p:cNvSpPr>
          <p:nvPr>
            <p:ph sz="half" idx="1"/>
          </p:nvPr>
        </p:nvSpPr>
        <p:spPr>
          <a:xfrm>
            <a:off x="381000" y="152400"/>
            <a:ext cx="7620000" cy="1828800"/>
          </a:xfrm>
        </p:spPr>
        <p:txBody>
          <a:bodyPr>
            <a:noAutofit/>
          </a:bodyPr>
          <a:lstStyle/>
          <a:p>
            <a:pPr marL="0" indent="0">
              <a:lnSpc>
                <a:spcPct val="100000"/>
              </a:lnSpc>
              <a:buNone/>
            </a:pPr>
            <a:r>
              <a:rPr lang="en-US" sz="3600" b="1" i="1" dirty="0" smtClean="0">
                <a:latin typeface="+mj-lt"/>
              </a:rPr>
              <a:t>Plant breeders are developing new resistant cultivars and </a:t>
            </a:r>
            <a:r>
              <a:rPr lang="en-US" sz="3600" b="1" i="1" dirty="0">
                <a:latin typeface="+mj-lt"/>
              </a:rPr>
              <a:t>crops </a:t>
            </a:r>
            <a:r>
              <a:rPr lang="en-US" sz="3600" b="1" i="1" dirty="0" smtClean="0">
                <a:latin typeface="+mj-lt"/>
              </a:rPr>
              <a:t>are being grow </a:t>
            </a:r>
            <a:r>
              <a:rPr lang="en-US" sz="3600" b="1" i="1" dirty="0">
                <a:latin typeface="+mj-lt"/>
              </a:rPr>
              <a:t>on </a:t>
            </a:r>
            <a:r>
              <a:rPr lang="en-US" sz="3600" b="1" i="1" dirty="0" smtClean="0">
                <a:latin typeface="+mj-lt"/>
              </a:rPr>
              <a:t>suitable land.</a:t>
            </a:r>
            <a:endParaRPr lang="en-US" sz="3600" b="1" i="1" dirty="0">
              <a:latin typeface="+mj-lt"/>
            </a:endParaRPr>
          </a:p>
        </p:txBody>
      </p:sp>
      <p:sp>
        <p:nvSpPr>
          <p:cNvPr id="8" name="TextBox 7"/>
          <p:cNvSpPr txBox="1"/>
          <p:nvPr/>
        </p:nvSpPr>
        <p:spPr>
          <a:xfrm>
            <a:off x="387148" y="2227006"/>
            <a:ext cx="184731" cy="369332"/>
          </a:xfrm>
          <a:prstGeom prst="rect">
            <a:avLst/>
          </a:prstGeom>
          <a:noFill/>
        </p:spPr>
        <p:txBody>
          <a:bodyPr wrap="none" rtlCol="0">
            <a:spAutoFit/>
          </a:bodyPr>
          <a:lstStyle/>
          <a:p>
            <a:endParaRPr lang="en-US" dirty="0"/>
          </a:p>
        </p:txBody>
      </p:sp>
      <p:sp>
        <p:nvSpPr>
          <p:cNvPr id="10" name="TextBox 9"/>
          <p:cNvSpPr txBox="1"/>
          <p:nvPr/>
        </p:nvSpPr>
        <p:spPr>
          <a:xfrm>
            <a:off x="6349183" y="1858302"/>
            <a:ext cx="184731" cy="1200329"/>
          </a:xfrm>
          <a:prstGeom prst="rect">
            <a:avLst/>
          </a:prstGeom>
          <a:noFill/>
        </p:spPr>
        <p:txBody>
          <a:bodyPr wrap="none" rtlCol="0">
            <a:spAutoFit/>
          </a:bodyPr>
          <a:lstStyle/>
          <a:p>
            <a:r>
              <a:rPr lang="en-US" dirty="0"/>
              <a:t/>
            </a:r>
            <a:br>
              <a:rPr lang="en-US" dirty="0"/>
            </a:br>
            <a:r>
              <a:rPr lang="en-US" dirty="0"/>
              <a:t/>
            </a:r>
            <a:br>
              <a:rPr lang="en-US" dirty="0"/>
            </a:br>
            <a:endParaRPr lang="en-US" dirty="0"/>
          </a:p>
          <a:p>
            <a:endParaRPr lang="en-US" dirty="0"/>
          </a:p>
        </p:txBody>
      </p:sp>
      <p:sp>
        <p:nvSpPr>
          <p:cNvPr id="12" name="TextBox 11"/>
          <p:cNvSpPr txBox="1"/>
          <p:nvPr/>
        </p:nvSpPr>
        <p:spPr>
          <a:xfrm>
            <a:off x="685800" y="5773392"/>
            <a:ext cx="3450625" cy="830997"/>
          </a:xfrm>
          <a:prstGeom prst="rect">
            <a:avLst/>
          </a:prstGeom>
          <a:noFill/>
        </p:spPr>
        <p:txBody>
          <a:bodyPr wrap="none" rtlCol="0">
            <a:spAutoFit/>
          </a:bodyPr>
          <a:lstStyle/>
          <a:p>
            <a:r>
              <a:rPr lang="en-US" sz="2400" dirty="0" smtClean="0"/>
              <a:t>Citrus greening damage.</a:t>
            </a:r>
          </a:p>
          <a:p>
            <a:r>
              <a:rPr lang="en-US" sz="2400" dirty="0" smtClean="0"/>
              <a:t>H.D. </a:t>
            </a:r>
            <a:r>
              <a:rPr lang="en-US" sz="2400" dirty="0" err="1" smtClean="0"/>
              <a:t>Catling</a:t>
            </a:r>
            <a:r>
              <a:rPr lang="en-US" sz="2400" dirty="0" smtClean="0"/>
              <a:t>, </a:t>
            </a:r>
            <a:r>
              <a:rPr lang="en-US" sz="2400" dirty="0" err="1" smtClean="0"/>
              <a:t>Bugwood.org</a:t>
            </a:r>
            <a:endParaRPr lang="en-US" sz="2400" dirty="0"/>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105400" y="1540856"/>
            <a:ext cx="3491681" cy="2878744"/>
          </a:xfrm>
          <a:prstGeom prst="rect">
            <a:avLst/>
          </a:prstGeom>
          <a:ln w="12700">
            <a:solidFill>
              <a:schemeClr val="tx1"/>
            </a:solidFill>
          </a:ln>
        </p:spPr>
      </p:pic>
      <p:sp>
        <p:nvSpPr>
          <p:cNvPr id="18" name="TextBox 17"/>
          <p:cNvSpPr txBox="1"/>
          <p:nvPr/>
        </p:nvSpPr>
        <p:spPr>
          <a:xfrm>
            <a:off x="4876801" y="4800600"/>
            <a:ext cx="4114799" cy="1569660"/>
          </a:xfrm>
          <a:prstGeom prst="rect">
            <a:avLst/>
          </a:prstGeom>
          <a:noFill/>
        </p:spPr>
        <p:txBody>
          <a:bodyPr wrap="square" rtlCol="0">
            <a:spAutoFit/>
          </a:bodyPr>
          <a:lstStyle/>
          <a:p>
            <a:r>
              <a:rPr lang="en-US" sz="2400" dirty="0" smtClean="0"/>
              <a:t>Asian </a:t>
            </a:r>
            <a:r>
              <a:rPr lang="en-US" sz="2400" dirty="0"/>
              <a:t>citrus </a:t>
            </a:r>
            <a:r>
              <a:rPr lang="en-US" sz="2400" dirty="0" smtClean="0"/>
              <a:t>psyllid, </a:t>
            </a:r>
            <a:r>
              <a:rPr lang="en-US" sz="2400" i="1" dirty="0" err="1" smtClean="0"/>
              <a:t>Diaphorina</a:t>
            </a:r>
            <a:r>
              <a:rPr lang="en-US" sz="2400" i="1" dirty="0" smtClean="0"/>
              <a:t> citri.</a:t>
            </a:r>
            <a:r>
              <a:rPr lang="en-US" sz="2400" dirty="0" smtClean="0"/>
              <a:t> Jeffrey </a:t>
            </a:r>
            <a:r>
              <a:rPr lang="en-US" sz="2400" dirty="0" err="1" smtClean="0"/>
              <a:t>Lotz</a:t>
            </a:r>
            <a:r>
              <a:rPr lang="en-US" sz="2400" dirty="0"/>
              <a:t>, Florida Dept. </a:t>
            </a:r>
            <a:r>
              <a:rPr lang="en-US" sz="2400" dirty="0" smtClean="0"/>
              <a:t>of </a:t>
            </a:r>
            <a:r>
              <a:rPr lang="en-US" sz="2400" dirty="0"/>
              <a:t>Agriculture and Consumer Services, </a:t>
            </a:r>
            <a:r>
              <a:rPr lang="en-US" sz="2400" dirty="0" err="1" smtClean="0"/>
              <a:t>Bugwood.org</a:t>
            </a:r>
            <a:r>
              <a:rPr lang="en-US" sz="2400" dirty="0" smtClean="0"/>
              <a:t> </a:t>
            </a:r>
          </a:p>
        </p:txBody>
      </p:sp>
    </p:spTree>
    <p:extLst>
      <p:ext uri="{BB962C8B-B14F-4D97-AF65-F5344CB8AC3E}">
        <p14:creationId xmlns:p14="http://schemas.microsoft.com/office/powerpoint/2010/main" val="33784703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305800" cy="2438400"/>
          </a:xfrm>
        </p:spPr>
        <p:txBody>
          <a:bodyPr>
            <a:noAutofit/>
          </a:bodyPr>
          <a:lstStyle/>
          <a:p>
            <a:r>
              <a:rPr lang="en-US" sz="3600" b="1" i="1" dirty="0" smtClean="0"/>
              <a:t>Crops are managed increasingly through rotation, improving </a:t>
            </a:r>
            <a:r>
              <a:rPr lang="en-US" sz="3600" b="1" i="1" dirty="0"/>
              <a:t>tillage, </a:t>
            </a:r>
            <a:r>
              <a:rPr lang="en-US" sz="3600" b="1" i="1" dirty="0" smtClean="0"/>
              <a:t>optimizing </a:t>
            </a:r>
            <a:r>
              <a:rPr lang="en-US" sz="3600" b="1" i="1" dirty="0"/>
              <a:t>planting and harvesting dates, </a:t>
            </a:r>
            <a:r>
              <a:rPr lang="en-US" sz="3600" b="1" i="1" dirty="0" smtClean="0"/>
              <a:t>implementing BMPs </a:t>
            </a:r>
            <a:r>
              <a:rPr lang="en-US" sz="3600" b="1" i="1" dirty="0"/>
              <a:t>(fertilization, irrigation</a:t>
            </a:r>
            <a:r>
              <a:rPr lang="en-US" sz="3600" b="1" i="1" dirty="0" smtClean="0"/>
              <a:t>), minimizing inputs, and conserving natural enemies.</a:t>
            </a:r>
            <a:endParaRPr lang="en-US" sz="3600" b="1" i="1" dirty="0"/>
          </a:p>
        </p:txBody>
      </p:sp>
      <p:pic>
        <p:nvPicPr>
          <p:cNvPr id="6" name="Picture 9" descr="image0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1200" y="2805904"/>
            <a:ext cx="5029200" cy="377497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29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533400" y="228600"/>
            <a:ext cx="8077200" cy="1524000"/>
          </a:xfrm>
        </p:spPr>
        <p:txBody>
          <a:bodyPr>
            <a:noAutofit/>
          </a:bodyPr>
          <a:lstStyle/>
          <a:p>
            <a:pPr marL="0" indent="0">
              <a:buNone/>
            </a:pPr>
            <a:r>
              <a:rPr lang="en-US" sz="3600" b="1" i="1" dirty="0" smtClean="0">
                <a:latin typeface="+mj-lt"/>
              </a:rPr>
              <a:t>Weed management includes robotics</a:t>
            </a:r>
            <a:r>
              <a:rPr lang="en-US" sz="3600" b="1" i="1" dirty="0">
                <a:latin typeface="+mj-lt"/>
              </a:rPr>
              <a:t>, flaming, tillage, traps, </a:t>
            </a:r>
            <a:r>
              <a:rPr lang="en-US" sz="3600" b="1" i="1" dirty="0" smtClean="0">
                <a:latin typeface="+mj-lt"/>
              </a:rPr>
              <a:t>barriers</a:t>
            </a:r>
            <a:r>
              <a:rPr lang="en-US" sz="3600" b="1" i="1" dirty="0">
                <a:latin typeface="+mj-lt"/>
              </a:rPr>
              <a:t>, </a:t>
            </a:r>
            <a:r>
              <a:rPr lang="en-US" sz="3600" b="1" i="1" dirty="0" smtClean="0">
                <a:latin typeface="+mj-lt"/>
              </a:rPr>
              <a:t>mulches, and </a:t>
            </a:r>
            <a:r>
              <a:rPr lang="en-US" sz="3600" b="1" i="1" dirty="0" err="1" smtClean="0">
                <a:latin typeface="+mj-lt"/>
              </a:rPr>
              <a:t>plasticulture</a:t>
            </a:r>
            <a:r>
              <a:rPr lang="en-US" sz="3600" b="1" i="1" dirty="0" smtClean="0">
                <a:latin typeface="+mj-lt"/>
              </a:rPr>
              <a:t>.</a:t>
            </a:r>
            <a:endParaRPr lang="en-US" sz="3600" b="1" i="1" dirty="0">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981200"/>
            <a:ext cx="3505200" cy="3505200"/>
          </a:xfrm>
          <a:prstGeom prst="rect">
            <a:avLst/>
          </a:prstGeom>
          <a:ln w="12700">
            <a:solidFill>
              <a:schemeClr val="tx1"/>
            </a:solidFill>
          </a:ln>
        </p:spPr>
      </p:pic>
      <p:pic>
        <p:nvPicPr>
          <p:cNvPr id="11" name="Content Placeholder 10"/>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48200" y="1490348"/>
            <a:ext cx="3901873" cy="3471066"/>
          </a:xfrm>
          <a:ln w="12700">
            <a:solidFill>
              <a:schemeClr val="tx1"/>
            </a:solidFill>
          </a:ln>
        </p:spPr>
      </p:pic>
      <p:sp>
        <p:nvSpPr>
          <p:cNvPr id="13" name="TextBox 12"/>
          <p:cNvSpPr txBox="1"/>
          <p:nvPr/>
        </p:nvSpPr>
        <p:spPr>
          <a:xfrm>
            <a:off x="443231" y="5638800"/>
            <a:ext cx="3519169" cy="830997"/>
          </a:xfrm>
          <a:prstGeom prst="rect">
            <a:avLst/>
          </a:prstGeom>
          <a:noFill/>
        </p:spPr>
        <p:txBody>
          <a:bodyPr wrap="none" rtlCol="0">
            <a:spAutoFit/>
          </a:bodyPr>
          <a:lstStyle/>
          <a:p>
            <a:r>
              <a:rPr lang="en-US" sz="2400" dirty="0" smtClean="0"/>
              <a:t>Flaming weeds. University</a:t>
            </a:r>
          </a:p>
          <a:p>
            <a:r>
              <a:rPr lang="en-US" sz="2400" dirty="0" smtClean="0"/>
              <a:t>of Nebraska - Lincoln</a:t>
            </a:r>
            <a:endParaRPr lang="en-US" sz="2400" dirty="0"/>
          </a:p>
        </p:txBody>
      </p:sp>
      <p:sp>
        <p:nvSpPr>
          <p:cNvPr id="3" name="TextBox 2"/>
          <p:cNvSpPr txBox="1"/>
          <p:nvPr/>
        </p:nvSpPr>
        <p:spPr>
          <a:xfrm>
            <a:off x="4267200" y="5105400"/>
            <a:ext cx="4800600" cy="1569660"/>
          </a:xfrm>
          <a:prstGeom prst="rect">
            <a:avLst/>
          </a:prstGeom>
          <a:noFill/>
        </p:spPr>
        <p:txBody>
          <a:bodyPr wrap="square" rtlCol="0">
            <a:spAutoFit/>
          </a:bodyPr>
          <a:lstStyle/>
          <a:p>
            <a:r>
              <a:rPr lang="en-US" sz="2400" dirty="0"/>
              <a:t>Tractor-mounted system for spraying corn grit to shred the leaves of </a:t>
            </a:r>
            <a:r>
              <a:rPr lang="en-US" sz="2400" dirty="0" smtClean="0"/>
              <a:t>weeds growing </a:t>
            </a:r>
            <a:r>
              <a:rPr lang="en-US" sz="2400" dirty="0"/>
              <a:t>between crop </a:t>
            </a:r>
            <a:r>
              <a:rPr lang="en-US" sz="2400" dirty="0" smtClean="0"/>
              <a:t>rows. Dean </a:t>
            </a:r>
            <a:r>
              <a:rPr lang="en-US" sz="2400" dirty="0"/>
              <a:t>Peterson (</a:t>
            </a:r>
            <a:r>
              <a:rPr lang="is-IS" sz="2400" dirty="0"/>
              <a:t>D3204-1)</a:t>
            </a:r>
            <a:endParaRPr lang="en-US" sz="2400" dirty="0"/>
          </a:p>
        </p:txBody>
      </p:sp>
    </p:spTree>
    <p:extLst>
      <p:ext uri="{BB962C8B-B14F-4D97-AF65-F5344CB8AC3E}">
        <p14:creationId xmlns:p14="http://schemas.microsoft.com/office/powerpoint/2010/main" val="145421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228600"/>
            <a:ext cx="5791200" cy="1446550"/>
          </a:xfrm>
          <a:prstGeom prst="rect">
            <a:avLst/>
          </a:prstGeom>
        </p:spPr>
        <p:txBody>
          <a:bodyPr wrap="square">
            <a:spAutoFit/>
          </a:bodyPr>
          <a:lstStyle/>
          <a:p>
            <a:r>
              <a:rPr lang="en-US" sz="4400" b="1" dirty="0" smtClean="0">
                <a:effectLst>
                  <a:outerShdw blurRad="38100" dist="38100" dir="2700000" algn="tl">
                    <a:srgbClr val="000000">
                      <a:alpha val="43137"/>
                    </a:srgbClr>
                  </a:outerShdw>
                </a:effectLst>
                <a:latin typeface="+mj-lt"/>
              </a:rPr>
              <a:t>Council for Agricultural </a:t>
            </a:r>
            <a:br>
              <a:rPr lang="en-US" sz="4400" b="1" dirty="0" smtClean="0">
                <a:effectLst>
                  <a:outerShdw blurRad="38100" dist="38100" dir="2700000" algn="tl">
                    <a:srgbClr val="000000">
                      <a:alpha val="43137"/>
                    </a:srgbClr>
                  </a:outerShdw>
                </a:effectLst>
                <a:latin typeface="+mj-lt"/>
              </a:rPr>
            </a:br>
            <a:r>
              <a:rPr lang="en-US" sz="4400" b="1" dirty="0" smtClean="0">
                <a:effectLst>
                  <a:outerShdw blurRad="38100" dist="38100" dir="2700000" algn="tl">
                    <a:srgbClr val="000000">
                      <a:alpha val="43137"/>
                    </a:srgbClr>
                  </a:outerShdw>
                </a:effectLst>
                <a:latin typeface="+mj-lt"/>
              </a:rPr>
              <a:t>Science and Technology</a:t>
            </a:r>
            <a:endParaRPr lang="en-US" sz="4400" dirty="0">
              <a:effectLst>
                <a:outerShdw blurRad="38100" dist="38100" dir="2700000" algn="tl">
                  <a:srgbClr val="000000">
                    <a:alpha val="43137"/>
                  </a:srgbClr>
                </a:outerShdw>
              </a:effectLst>
              <a:latin typeface="+mj-lt"/>
            </a:endParaRPr>
          </a:p>
        </p:txBody>
      </p:sp>
      <p:sp>
        <p:nvSpPr>
          <p:cNvPr id="5" name="TextBox 4"/>
          <p:cNvSpPr txBox="1"/>
          <p:nvPr/>
        </p:nvSpPr>
        <p:spPr>
          <a:xfrm>
            <a:off x="1143000" y="1981219"/>
            <a:ext cx="7239000" cy="1569660"/>
          </a:xfrm>
          <a:prstGeom prst="rect">
            <a:avLst/>
          </a:prstGeom>
          <a:solidFill>
            <a:srgbClr val="CCECFF"/>
          </a:solidFill>
          <a:ln w="12700">
            <a:solidFill>
              <a:schemeClr val="tx1"/>
            </a:solidFill>
          </a:ln>
        </p:spPr>
        <p:txBody>
          <a:bodyPr wrap="square" rtlCol="0">
            <a:spAutoFit/>
          </a:bodyPr>
          <a:lstStyle/>
          <a:p>
            <a:r>
              <a:rPr lang="en-US" sz="2400" dirty="0" smtClean="0">
                <a:cs typeface="Arial" charset="0"/>
              </a:rPr>
              <a:t>CAST, through its network of experts, assembles, interprets, and communicates credible, balanced, science-based information to policymakers, the media, the private sector, and the public. </a:t>
            </a:r>
            <a:endParaRPr lang="en-US" sz="2400" dirty="0">
              <a:cs typeface="Arial" charset="0"/>
            </a:endParaRPr>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1" y="3779405"/>
            <a:ext cx="2212994" cy="275795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648200" y="4572000"/>
            <a:ext cx="3009900" cy="1123712"/>
          </a:xfrm>
          <a:prstGeom prst="round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defRPr/>
            </a:pPr>
            <a:r>
              <a:rPr lang="en-US" sz="2000" dirty="0">
                <a:ln>
                  <a:solidFill>
                    <a:prstClr val="black"/>
                  </a:solidFill>
                </a:ln>
                <a:solidFill>
                  <a:prstClr val="black"/>
                </a:solidFill>
                <a:latin typeface="Calibri"/>
              </a:rPr>
              <a:t>“…what CAST does is very important to mankind.”   </a:t>
            </a:r>
          </a:p>
          <a:p>
            <a:pPr>
              <a:defRPr/>
            </a:pPr>
            <a:r>
              <a:rPr lang="en-US" sz="2000" dirty="0">
                <a:ln>
                  <a:solidFill>
                    <a:prstClr val="black"/>
                  </a:solidFill>
                </a:ln>
                <a:solidFill>
                  <a:prstClr val="black"/>
                </a:solidFill>
                <a:latin typeface="Calibri"/>
              </a:rPr>
              <a:t>~Dr. Norman E. Borlaug</a:t>
            </a:r>
          </a:p>
        </p:txBody>
      </p:sp>
    </p:spTree>
    <p:extLst>
      <p:ext uri="{BB962C8B-B14F-4D97-AF65-F5344CB8AC3E}">
        <p14:creationId xmlns:p14="http://schemas.microsoft.com/office/powerpoint/2010/main" val="504950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943600" y="1514476"/>
            <a:ext cx="2440366" cy="4338429"/>
          </a:xfrm>
          <a:ln w="12700">
            <a:solidFill>
              <a:schemeClr val="tx1"/>
            </a:solidFill>
          </a:ln>
        </p:spPr>
      </p:pic>
      <p:sp>
        <p:nvSpPr>
          <p:cNvPr id="7" name="Content Placeholder 6"/>
          <p:cNvSpPr>
            <a:spLocks noGrp="1"/>
          </p:cNvSpPr>
          <p:nvPr>
            <p:ph sz="half" idx="1"/>
          </p:nvPr>
        </p:nvSpPr>
        <p:spPr>
          <a:xfrm>
            <a:off x="159383" y="175103"/>
            <a:ext cx="9067800" cy="1315031"/>
          </a:xfrm>
        </p:spPr>
        <p:txBody>
          <a:bodyPr>
            <a:noAutofit/>
          </a:bodyPr>
          <a:lstStyle/>
          <a:p>
            <a:pPr marL="0" indent="0">
              <a:buNone/>
            </a:pPr>
            <a:r>
              <a:rPr lang="en-US" sz="3600" b="1" i="1" dirty="0" smtClean="0">
                <a:latin typeface="+mj-lt"/>
              </a:rPr>
              <a:t>Use of biopesticides</a:t>
            </a:r>
            <a:r>
              <a:rPr lang="en-US" sz="3600" b="1" i="1" dirty="0">
                <a:latin typeface="+mj-lt"/>
              </a:rPr>
              <a:t>, </a:t>
            </a:r>
            <a:r>
              <a:rPr lang="en-US" sz="3600" b="1" i="1" dirty="0" err="1">
                <a:latin typeface="+mj-lt"/>
              </a:rPr>
              <a:t>endoparasites</a:t>
            </a:r>
            <a:r>
              <a:rPr lang="en-US" sz="3600" b="1" i="1" dirty="0">
                <a:latin typeface="+mj-lt"/>
              </a:rPr>
              <a:t>, parasitoids, </a:t>
            </a:r>
            <a:r>
              <a:rPr lang="en-US" sz="3600" b="1" i="1" dirty="0" smtClean="0">
                <a:latin typeface="+mj-lt"/>
              </a:rPr>
              <a:t>predators, and herbivores is increasing.</a:t>
            </a:r>
            <a:endParaRPr lang="en-US" sz="3600" b="1" i="1" dirty="0">
              <a:latin typeface="+mj-lt"/>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200" y="1524001"/>
            <a:ext cx="4176387" cy="3712344"/>
          </a:xfrm>
          <a:prstGeom prst="rect">
            <a:avLst/>
          </a:prstGeom>
          <a:ln w="12700">
            <a:solidFill>
              <a:schemeClr val="tx1"/>
            </a:solidFill>
          </a:ln>
        </p:spPr>
      </p:pic>
      <p:sp>
        <p:nvSpPr>
          <p:cNvPr id="6" name="TextBox 5"/>
          <p:cNvSpPr txBox="1"/>
          <p:nvPr/>
        </p:nvSpPr>
        <p:spPr>
          <a:xfrm>
            <a:off x="862511" y="5358080"/>
            <a:ext cx="4547689" cy="1323439"/>
          </a:xfrm>
          <a:prstGeom prst="rect">
            <a:avLst/>
          </a:prstGeom>
          <a:noFill/>
        </p:spPr>
        <p:txBody>
          <a:bodyPr wrap="square" rtlCol="0">
            <a:spAutoFit/>
          </a:bodyPr>
          <a:lstStyle/>
          <a:p>
            <a:r>
              <a:rPr lang="en-US" sz="2000" dirty="0"/>
              <a:t>P</a:t>
            </a:r>
            <a:r>
              <a:rPr lang="en-US" sz="2000" dirty="0" smtClean="0"/>
              <a:t>urple </a:t>
            </a:r>
            <a:r>
              <a:rPr lang="en-US" sz="2000" dirty="0"/>
              <a:t>loosestrife before release of </a:t>
            </a:r>
            <a:r>
              <a:rPr lang="en-US" sz="2000" dirty="0" smtClean="0"/>
              <a:t>golden loosestrife beetle, </a:t>
            </a:r>
            <a:r>
              <a:rPr lang="en-US" sz="2000" i="1" dirty="0" err="1" smtClean="0"/>
              <a:t>Galerucella</a:t>
            </a:r>
            <a:r>
              <a:rPr lang="en-US" sz="2000" i="1" dirty="0" smtClean="0"/>
              <a:t> </a:t>
            </a:r>
            <a:r>
              <a:rPr lang="en-US" sz="2000" i="1" dirty="0" err="1" smtClean="0"/>
              <a:t>pusilla</a:t>
            </a:r>
            <a:r>
              <a:rPr lang="en-US" sz="2000" i="1" dirty="0" smtClean="0"/>
              <a:t>. </a:t>
            </a:r>
            <a:r>
              <a:rPr lang="en-US" sz="2000" dirty="0" smtClean="0"/>
              <a:t>Eric Coombs, Oregon Dept. of Agriculture, </a:t>
            </a:r>
            <a:r>
              <a:rPr lang="en-US" sz="2000" dirty="0" err="1" smtClean="0"/>
              <a:t>Bugwood.org</a:t>
            </a:r>
            <a:endParaRPr lang="en-US" sz="2000" dirty="0"/>
          </a:p>
        </p:txBody>
      </p:sp>
      <p:sp>
        <p:nvSpPr>
          <p:cNvPr id="8" name="TextBox 7"/>
          <p:cNvSpPr txBox="1"/>
          <p:nvPr/>
        </p:nvSpPr>
        <p:spPr>
          <a:xfrm>
            <a:off x="5304872" y="5921514"/>
            <a:ext cx="3839128" cy="707886"/>
          </a:xfrm>
          <a:prstGeom prst="rect">
            <a:avLst/>
          </a:prstGeom>
          <a:noFill/>
        </p:spPr>
        <p:txBody>
          <a:bodyPr wrap="square" rtlCol="0">
            <a:spAutoFit/>
          </a:bodyPr>
          <a:lstStyle/>
          <a:p>
            <a:r>
              <a:rPr lang="en-US" sz="2000" dirty="0"/>
              <a:t>T</a:t>
            </a:r>
            <a:r>
              <a:rPr lang="en-US" sz="2000" dirty="0" smtClean="0"/>
              <a:t>omato </a:t>
            </a:r>
            <a:r>
              <a:rPr lang="en-US" sz="2000" dirty="0"/>
              <a:t>hornworm c</a:t>
            </a:r>
            <a:r>
              <a:rPr lang="en-US" sz="2000" dirty="0" smtClean="0"/>
              <a:t>overed with  </a:t>
            </a:r>
          </a:p>
          <a:p>
            <a:r>
              <a:rPr lang="en-US" sz="2000" dirty="0" smtClean="0"/>
              <a:t>braconid wasp pupae. S. T. </a:t>
            </a:r>
            <a:r>
              <a:rPr lang="en-US" sz="2000" dirty="0" err="1" smtClean="0"/>
              <a:t>Ratcliffe</a:t>
            </a:r>
            <a:endParaRPr lang="en-US" sz="2000" dirty="0"/>
          </a:p>
        </p:txBody>
      </p:sp>
    </p:spTree>
    <p:extLst>
      <p:ext uri="{BB962C8B-B14F-4D97-AF65-F5344CB8AC3E}">
        <p14:creationId xmlns:p14="http://schemas.microsoft.com/office/powerpoint/2010/main" val="1874703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3556777" y="1816727"/>
            <a:ext cx="2456673" cy="3403431"/>
          </a:xfrm>
          <a:ln w="12700">
            <a:solidFill>
              <a:schemeClr val="tx1"/>
            </a:solidFill>
          </a:ln>
        </p:spPr>
      </p:pic>
      <p:sp>
        <p:nvSpPr>
          <p:cNvPr id="5" name="TextBox 4"/>
          <p:cNvSpPr txBox="1"/>
          <p:nvPr/>
        </p:nvSpPr>
        <p:spPr>
          <a:xfrm>
            <a:off x="3295650" y="5305960"/>
            <a:ext cx="3028950" cy="1323439"/>
          </a:xfrm>
          <a:prstGeom prst="rect">
            <a:avLst/>
          </a:prstGeom>
          <a:noFill/>
        </p:spPr>
        <p:txBody>
          <a:bodyPr wrap="square" rtlCol="0">
            <a:spAutoFit/>
          </a:bodyPr>
          <a:lstStyle/>
          <a:p>
            <a:r>
              <a:rPr lang="en-US" sz="2000" dirty="0" smtClean="0"/>
              <a:t>Imported fire ant mounds in pasture. Imported Fire Ant Station, USDA, APHIS PPQ, Bugwood.org</a:t>
            </a:r>
            <a:endParaRPr lang="en-US" sz="2000" dirty="0"/>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2185719"/>
            <a:ext cx="2914650" cy="2590800"/>
          </a:xfrm>
          <a:prstGeom prst="rect">
            <a:avLst/>
          </a:prstGeom>
          <a:ln w="12700">
            <a:solidFill>
              <a:schemeClr val="tx1"/>
            </a:solidFill>
          </a:ln>
        </p:spPr>
      </p:pic>
      <p:sp>
        <p:nvSpPr>
          <p:cNvPr id="12" name="TextBox 11"/>
          <p:cNvSpPr txBox="1"/>
          <p:nvPr/>
        </p:nvSpPr>
        <p:spPr>
          <a:xfrm>
            <a:off x="152400" y="4953000"/>
            <a:ext cx="3219450" cy="1015663"/>
          </a:xfrm>
          <a:prstGeom prst="rect">
            <a:avLst/>
          </a:prstGeom>
          <a:noFill/>
        </p:spPr>
        <p:txBody>
          <a:bodyPr wrap="square" rtlCol="0">
            <a:spAutoFit/>
          </a:bodyPr>
          <a:lstStyle/>
          <a:p>
            <a:r>
              <a:rPr lang="en-US" sz="2000" dirty="0" smtClean="0"/>
              <a:t>Imported fire ant, </a:t>
            </a:r>
            <a:r>
              <a:rPr lang="en-US" sz="2000" i="1" dirty="0" err="1" smtClean="0"/>
              <a:t>Solenopsis</a:t>
            </a:r>
            <a:r>
              <a:rPr lang="en-US" sz="2000" i="1" dirty="0" smtClean="0"/>
              <a:t> </a:t>
            </a:r>
            <a:r>
              <a:rPr lang="en-US" sz="2000" i="1" dirty="0" err="1" smtClean="0"/>
              <a:t>invicta</a:t>
            </a:r>
            <a:r>
              <a:rPr lang="en-US" sz="2000" i="1" dirty="0" smtClean="0"/>
              <a:t> </a:t>
            </a:r>
            <a:r>
              <a:rPr lang="en-US" sz="2000" dirty="0" smtClean="0"/>
              <a:t>Buren. Scott Bauer,</a:t>
            </a:r>
          </a:p>
          <a:p>
            <a:r>
              <a:rPr lang="en-US" sz="2000" dirty="0" smtClean="0"/>
              <a:t>USDA ARS, Bugwood.org</a:t>
            </a:r>
            <a:endParaRPr lang="en-US" sz="2000" dirty="0"/>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58467" y="1464075"/>
            <a:ext cx="2526963" cy="2498325"/>
          </a:xfrm>
          <a:prstGeom prst="rect">
            <a:avLst/>
          </a:prstGeom>
          <a:ln w="12700">
            <a:solidFill>
              <a:schemeClr val="tx1"/>
            </a:solidFill>
          </a:ln>
        </p:spPr>
      </p:pic>
      <p:sp>
        <p:nvSpPr>
          <p:cNvPr id="14" name="TextBox 13"/>
          <p:cNvSpPr txBox="1"/>
          <p:nvPr/>
        </p:nvSpPr>
        <p:spPr>
          <a:xfrm>
            <a:off x="6167798" y="4114800"/>
            <a:ext cx="3052402" cy="1631216"/>
          </a:xfrm>
          <a:prstGeom prst="rect">
            <a:avLst/>
          </a:prstGeom>
          <a:noFill/>
        </p:spPr>
        <p:txBody>
          <a:bodyPr wrap="square" rtlCol="0">
            <a:spAutoFit/>
          </a:bodyPr>
          <a:lstStyle/>
          <a:p>
            <a:r>
              <a:rPr lang="en-US" sz="2000" dirty="0" smtClean="0"/>
              <a:t>Researcher stung </a:t>
            </a:r>
            <a:r>
              <a:rPr lang="en-US" sz="2000" dirty="0"/>
              <a:t>over 250 times </a:t>
            </a:r>
            <a:r>
              <a:rPr lang="en-US" sz="2000" dirty="0" smtClean="0"/>
              <a:t>on </a:t>
            </a:r>
            <a:r>
              <a:rPr lang="en-US" sz="2000" dirty="0"/>
              <a:t>one </a:t>
            </a:r>
            <a:r>
              <a:rPr lang="en-US" sz="2000" dirty="0" smtClean="0"/>
              <a:t>leg when </a:t>
            </a:r>
            <a:r>
              <a:rPr lang="en-US" sz="2000" dirty="0"/>
              <a:t>he </a:t>
            </a:r>
            <a:r>
              <a:rPr lang="en-US" sz="2000" dirty="0" smtClean="0"/>
              <a:t>knelt </a:t>
            </a:r>
            <a:r>
              <a:rPr lang="en-US" sz="2000" dirty="0"/>
              <a:t>on a </a:t>
            </a:r>
            <a:r>
              <a:rPr lang="en-US" sz="2000" dirty="0" smtClean="0"/>
              <a:t>fire </a:t>
            </a:r>
            <a:r>
              <a:rPr lang="en-US" sz="2000" dirty="0"/>
              <a:t>ant </a:t>
            </a:r>
            <a:r>
              <a:rPr lang="en-US" sz="2000" dirty="0" smtClean="0"/>
              <a:t>mound. </a:t>
            </a:r>
          </a:p>
          <a:p>
            <a:r>
              <a:rPr lang="en-US" sz="2000" dirty="0" smtClean="0"/>
              <a:t>Daniel </a:t>
            </a:r>
            <a:r>
              <a:rPr lang="en-US" sz="2000" dirty="0" err="1" smtClean="0"/>
              <a:t>Wojcik</a:t>
            </a:r>
            <a:r>
              <a:rPr lang="en-US" sz="2000" dirty="0" smtClean="0"/>
              <a:t>, USDA, ARS, Bugwood.org</a:t>
            </a:r>
            <a:endParaRPr lang="en-US" sz="2000" dirty="0"/>
          </a:p>
        </p:txBody>
      </p:sp>
      <p:sp>
        <p:nvSpPr>
          <p:cNvPr id="2" name="TextBox 1"/>
          <p:cNvSpPr txBox="1"/>
          <p:nvPr/>
        </p:nvSpPr>
        <p:spPr>
          <a:xfrm>
            <a:off x="152400" y="228600"/>
            <a:ext cx="8863832" cy="1089529"/>
          </a:xfrm>
          <a:prstGeom prst="rect">
            <a:avLst/>
          </a:prstGeom>
          <a:noFill/>
        </p:spPr>
        <p:txBody>
          <a:bodyPr wrap="square" rtlCol="0">
            <a:spAutoFit/>
          </a:bodyPr>
          <a:lstStyle/>
          <a:p>
            <a:pPr>
              <a:lnSpc>
                <a:spcPct val="90000"/>
              </a:lnSpc>
            </a:pPr>
            <a:r>
              <a:rPr lang="en-US" sz="3600" b="1" i="1" dirty="0" smtClean="0">
                <a:latin typeface="+mj-lt"/>
              </a:rPr>
              <a:t>Pesticides are being developed with new modes of action and improved formulations, e.g., baits.</a:t>
            </a:r>
            <a:endParaRPr lang="en-US" sz="3600" b="1" i="1" dirty="0">
              <a:latin typeface="+mj-lt"/>
            </a:endParaRPr>
          </a:p>
        </p:txBody>
      </p:sp>
    </p:spTree>
    <p:extLst>
      <p:ext uri="{BB962C8B-B14F-4D97-AF65-F5344CB8AC3E}">
        <p14:creationId xmlns:p14="http://schemas.microsoft.com/office/powerpoint/2010/main" val="2055958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10200" y="310100"/>
            <a:ext cx="3405279" cy="3042700"/>
          </a:xfrm>
          <a:ln w="12700">
            <a:solidFill>
              <a:schemeClr val="tx1"/>
            </a:solidFill>
          </a:ln>
        </p:spPr>
      </p:pic>
      <p:sp>
        <p:nvSpPr>
          <p:cNvPr id="7" name="Content Placeholder 6"/>
          <p:cNvSpPr>
            <a:spLocks noGrp="1"/>
          </p:cNvSpPr>
          <p:nvPr>
            <p:ph sz="half" idx="1"/>
          </p:nvPr>
        </p:nvSpPr>
        <p:spPr>
          <a:xfrm>
            <a:off x="381000" y="152400"/>
            <a:ext cx="4876801" cy="1752600"/>
          </a:xfrm>
        </p:spPr>
        <p:txBody>
          <a:bodyPr>
            <a:noAutofit/>
          </a:bodyPr>
          <a:lstStyle/>
          <a:p>
            <a:pPr marL="0" indent="0">
              <a:buNone/>
            </a:pPr>
            <a:r>
              <a:rPr lang="en-US" sz="3600" b="1" i="1" dirty="0" smtClean="0">
                <a:latin typeface="+mj-lt"/>
              </a:rPr>
              <a:t>There are new insecticide seed treatments and injection methods.</a:t>
            </a:r>
            <a:endParaRPr lang="en-US" sz="3600" b="1" i="1" dirty="0">
              <a:latin typeface="+mj-lt"/>
            </a:endParaRPr>
          </a:p>
        </p:txBody>
      </p:sp>
      <p:sp>
        <p:nvSpPr>
          <p:cNvPr id="5" name="TextBox 4"/>
          <p:cNvSpPr txBox="1"/>
          <p:nvPr/>
        </p:nvSpPr>
        <p:spPr>
          <a:xfrm>
            <a:off x="5181601" y="3349486"/>
            <a:ext cx="4038599" cy="707886"/>
          </a:xfrm>
          <a:prstGeom prst="rect">
            <a:avLst/>
          </a:prstGeom>
          <a:noFill/>
        </p:spPr>
        <p:txBody>
          <a:bodyPr wrap="square" rtlCol="0">
            <a:spAutoFit/>
          </a:bodyPr>
          <a:lstStyle/>
          <a:p>
            <a:r>
              <a:rPr lang="en-US" sz="2000" dirty="0" smtClean="0"/>
              <a:t>Fungicide treated rice seed. Donald </a:t>
            </a:r>
            <a:r>
              <a:rPr lang="en-US" sz="2000" dirty="0" err="1" smtClean="0"/>
              <a:t>Groth</a:t>
            </a:r>
            <a:r>
              <a:rPr lang="en-US" sz="2000" dirty="0" smtClean="0"/>
              <a:t>, LSU </a:t>
            </a:r>
            <a:r>
              <a:rPr lang="en-US" sz="2000" dirty="0" err="1" smtClean="0"/>
              <a:t>AgCenter</a:t>
            </a:r>
            <a:r>
              <a:rPr lang="en-US" sz="2000" dirty="0" smtClean="0"/>
              <a:t>, Bugwood.org</a:t>
            </a:r>
            <a:endParaRPr lang="en-US" sz="20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905000"/>
            <a:ext cx="3999758" cy="3999757"/>
          </a:xfrm>
          <a:prstGeom prst="rect">
            <a:avLst/>
          </a:prstGeom>
          <a:ln w="12700">
            <a:solidFill>
              <a:schemeClr val="tx1"/>
            </a:solidFill>
          </a:ln>
        </p:spPr>
      </p:pic>
      <p:sp>
        <p:nvSpPr>
          <p:cNvPr id="8" name="TextBox 7"/>
          <p:cNvSpPr txBox="1"/>
          <p:nvPr/>
        </p:nvSpPr>
        <p:spPr>
          <a:xfrm>
            <a:off x="1143000" y="5905381"/>
            <a:ext cx="1700722" cy="707886"/>
          </a:xfrm>
          <a:prstGeom prst="rect">
            <a:avLst/>
          </a:prstGeom>
          <a:noFill/>
        </p:spPr>
        <p:txBody>
          <a:bodyPr wrap="none" rtlCol="0">
            <a:spAutoFit/>
          </a:bodyPr>
          <a:lstStyle/>
          <a:p>
            <a:r>
              <a:rPr lang="en-US" sz="2000" dirty="0" smtClean="0"/>
              <a:t>R.L. Croissant, </a:t>
            </a:r>
          </a:p>
          <a:p>
            <a:r>
              <a:rPr lang="en-US" sz="2000" dirty="0" smtClean="0"/>
              <a:t>Bugwood.org</a:t>
            </a:r>
            <a:endParaRPr lang="en-US" sz="2000" dirty="0"/>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29000" y="4191001"/>
            <a:ext cx="3157641" cy="2286000"/>
          </a:xfrm>
          <a:prstGeom prst="rect">
            <a:avLst/>
          </a:prstGeom>
          <a:ln w="12700">
            <a:solidFill>
              <a:schemeClr val="tx1"/>
            </a:solidFill>
          </a:ln>
        </p:spPr>
      </p:pic>
      <p:sp>
        <p:nvSpPr>
          <p:cNvPr id="10" name="TextBox 9"/>
          <p:cNvSpPr txBox="1"/>
          <p:nvPr/>
        </p:nvSpPr>
        <p:spPr>
          <a:xfrm>
            <a:off x="6629400" y="4599115"/>
            <a:ext cx="2486386" cy="1631216"/>
          </a:xfrm>
          <a:prstGeom prst="rect">
            <a:avLst/>
          </a:prstGeom>
          <a:noFill/>
        </p:spPr>
        <p:txBody>
          <a:bodyPr wrap="none" rtlCol="0">
            <a:spAutoFit/>
          </a:bodyPr>
          <a:lstStyle/>
          <a:p>
            <a:r>
              <a:rPr lang="en-US" sz="2000" dirty="0" smtClean="0"/>
              <a:t>Emerald ash borer </a:t>
            </a:r>
          </a:p>
          <a:p>
            <a:r>
              <a:rPr lang="en-US" sz="2000" dirty="0" smtClean="0"/>
              <a:t>adult. Leah </a:t>
            </a:r>
            <a:r>
              <a:rPr lang="en-US" sz="2000" dirty="0"/>
              <a:t>Bauer, </a:t>
            </a:r>
            <a:endParaRPr lang="en-US" sz="2000" dirty="0" smtClean="0"/>
          </a:p>
          <a:p>
            <a:r>
              <a:rPr lang="en-US" sz="2000" dirty="0" smtClean="0"/>
              <a:t>USDA, Forest Service, </a:t>
            </a:r>
          </a:p>
          <a:p>
            <a:r>
              <a:rPr lang="en-US" sz="2000" dirty="0" smtClean="0"/>
              <a:t>Northern </a:t>
            </a:r>
            <a:r>
              <a:rPr lang="en-US" sz="2000" dirty="0"/>
              <a:t>Research </a:t>
            </a:r>
            <a:endParaRPr lang="en-US" sz="2000" dirty="0" smtClean="0"/>
          </a:p>
          <a:p>
            <a:r>
              <a:rPr lang="en-US" sz="2000" dirty="0" smtClean="0"/>
              <a:t>Station</a:t>
            </a:r>
            <a:r>
              <a:rPr lang="en-US" sz="2000" dirty="0"/>
              <a:t>, </a:t>
            </a:r>
            <a:r>
              <a:rPr lang="en-US" sz="2000" dirty="0" smtClean="0"/>
              <a:t>Bugwood.org </a:t>
            </a:r>
            <a:endParaRPr lang="en-US" sz="2000" dirty="0"/>
          </a:p>
        </p:txBody>
      </p:sp>
    </p:spTree>
    <p:extLst>
      <p:ext uri="{BB962C8B-B14F-4D97-AF65-F5344CB8AC3E}">
        <p14:creationId xmlns:p14="http://schemas.microsoft.com/office/powerpoint/2010/main" val="4256395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7" name="Picture 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0600" y="333375"/>
            <a:ext cx="276225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Content Placeholder 9"/>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277261" y="2485954"/>
            <a:ext cx="3761339" cy="3305246"/>
          </a:xfrm>
          <a:ln w="12700">
            <a:solidFill>
              <a:schemeClr val="tx1"/>
            </a:solidFill>
          </a:ln>
        </p:spPr>
      </p:pic>
      <p:sp>
        <p:nvSpPr>
          <p:cNvPr id="7" name="Content Placeholder 6"/>
          <p:cNvSpPr>
            <a:spLocks noGrp="1"/>
          </p:cNvSpPr>
          <p:nvPr>
            <p:ph sz="half" idx="1"/>
          </p:nvPr>
        </p:nvSpPr>
        <p:spPr>
          <a:xfrm>
            <a:off x="304800" y="152400"/>
            <a:ext cx="4267200" cy="2133600"/>
          </a:xfrm>
        </p:spPr>
        <p:txBody>
          <a:bodyPr>
            <a:noAutofit/>
          </a:bodyPr>
          <a:lstStyle/>
          <a:p>
            <a:pPr marL="0" indent="0">
              <a:buNone/>
            </a:pPr>
            <a:r>
              <a:rPr lang="en-US" sz="3600" b="1" i="1" dirty="0">
                <a:latin typeface="+mj-lt"/>
              </a:rPr>
              <a:t>RNAi, CRISPR-Cas9, </a:t>
            </a:r>
            <a:r>
              <a:rPr lang="en-US" sz="3600" b="1" i="1" dirty="0" smtClean="0">
                <a:latin typeface="+mj-lt"/>
              </a:rPr>
              <a:t>and rapid sequencing are being developed for pest  management.</a:t>
            </a:r>
            <a:endParaRPr lang="en-US" sz="3600" b="1" i="1" dirty="0">
              <a:latin typeface="+mj-lt"/>
            </a:endParaRPr>
          </a:p>
        </p:txBody>
      </p:sp>
      <p:sp>
        <p:nvSpPr>
          <p:cNvPr id="11" name="TextBox 10"/>
          <p:cNvSpPr txBox="1"/>
          <p:nvPr/>
        </p:nvSpPr>
        <p:spPr>
          <a:xfrm>
            <a:off x="992672" y="5955268"/>
            <a:ext cx="2434256" cy="369332"/>
          </a:xfrm>
          <a:prstGeom prst="rect">
            <a:avLst/>
          </a:prstGeom>
          <a:noFill/>
        </p:spPr>
        <p:txBody>
          <a:bodyPr wrap="none" rtlCol="0">
            <a:spAutoFit/>
          </a:bodyPr>
          <a:lstStyle/>
          <a:p>
            <a:r>
              <a:rPr lang="en-US" i="1" dirty="0" err="1" smtClean="0"/>
              <a:t>Aedes</a:t>
            </a:r>
            <a:r>
              <a:rPr lang="en-US" i="1" dirty="0" smtClean="0"/>
              <a:t> </a:t>
            </a:r>
            <a:r>
              <a:rPr lang="en-US" i="1" dirty="0" err="1" smtClean="0"/>
              <a:t>aegypti</a:t>
            </a:r>
            <a:r>
              <a:rPr lang="en-US" i="1" dirty="0" smtClean="0"/>
              <a:t> </a:t>
            </a:r>
            <a:r>
              <a:rPr lang="en-US" dirty="0" smtClean="0"/>
              <a:t>Linnaeus.</a:t>
            </a:r>
            <a:endParaRPr lang="en-US" dirty="0"/>
          </a:p>
        </p:txBody>
      </p:sp>
      <p:sp>
        <p:nvSpPr>
          <p:cNvPr id="14" name="TextBox 13"/>
          <p:cNvSpPr txBox="1"/>
          <p:nvPr/>
        </p:nvSpPr>
        <p:spPr>
          <a:xfrm>
            <a:off x="6096000" y="2410361"/>
            <a:ext cx="2819400" cy="1323439"/>
          </a:xfrm>
          <a:prstGeom prst="rect">
            <a:avLst/>
          </a:prstGeom>
          <a:solidFill>
            <a:schemeClr val="tx1"/>
          </a:solidFill>
        </p:spPr>
        <p:txBody>
          <a:bodyPr wrap="square" rtlCol="0">
            <a:spAutoFit/>
          </a:bodyPr>
          <a:lstStyle/>
          <a:p>
            <a:r>
              <a:rPr lang="en-US" sz="2000" dirty="0" smtClean="0">
                <a:solidFill>
                  <a:schemeClr val="bg1"/>
                </a:solidFill>
              </a:rPr>
              <a:t>Western corn rootworm, </a:t>
            </a:r>
            <a:r>
              <a:rPr lang="en-US" sz="2000" i="1" dirty="0" err="1">
                <a:solidFill>
                  <a:schemeClr val="bg1"/>
                </a:solidFill>
              </a:rPr>
              <a:t>Diabrotica</a:t>
            </a:r>
            <a:r>
              <a:rPr lang="en-US" sz="2000" i="1" dirty="0">
                <a:solidFill>
                  <a:schemeClr val="bg1"/>
                </a:solidFill>
              </a:rPr>
              <a:t> </a:t>
            </a:r>
            <a:r>
              <a:rPr lang="en-US" sz="2000" i="1" dirty="0" err="1">
                <a:solidFill>
                  <a:schemeClr val="bg1"/>
                </a:solidFill>
              </a:rPr>
              <a:t>virgifera</a:t>
            </a:r>
            <a:r>
              <a:rPr lang="en-US" sz="2000" i="1" dirty="0">
                <a:solidFill>
                  <a:schemeClr val="bg1"/>
                </a:solidFill>
              </a:rPr>
              <a:t> </a:t>
            </a:r>
            <a:r>
              <a:rPr lang="en-US" sz="2000" i="1" dirty="0" err="1" smtClean="0">
                <a:solidFill>
                  <a:schemeClr val="bg1"/>
                </a:solidFill>
              </a:rPr>
              <a:t>virgifera</a:t>
            </a:r>
            <a:r>
              <a:rPr lang="en-US" sz="2000" dirty="0" smtClean="0">
                <a:solidFill>
                  <a:schemeClr val="bg1"/>
                </a:solidFill>
              </a:rPr>
              <a:t> </a:t>
            </a:r>
            <a:r>
              <a:rPr lang="en-US" sz="2000" dirty="0" err="1" smtClean="0">
                <a:solidFill>
                  <a:schemeClr val="bg1"/>
                </a:solidFill>
              </a:rPr>
              <a:t>LeConte</a:t>
            </a:r>
            <a:r>
              <a:rPr lang="en-US" sz="2000" dirty="0" smtClean="0">
                <a:solidFill>
                  <a:schemeClr val="bg1"/>
                </a:solidFill>
              </a:rPr>
              <a:t>. University of Illinois</a:t>
            </a:r>
            <a:endParaRPr lang="en-US" sz="2000" dirty="0">
              <a:solidFill>
                <a:schemeClr val="bg1"/>
              </a:solidFill>
            </a:endParaRPr>
          </a:p>
        </p:txBody>
      </p:sp>
      <p:sp>
        <p:nvSpPr>
          <p:cNvPr id="2" name="TextBox 1"/>
          <p:cNvSpPr txBox="1"/>
          <p:nvPr/>
        </p:nvSpPr>
        <p:spPr>
          <a:xfrm>
            <a:off x="4381500" y="6059269"/>
            <a:ext cx="4305300" cy="646331"/>
          </a:xfrm>
          <a:prstGeom prst="rect">
            <a:avLst/>
          </a:prstGeom>
          <a:noFill/>
        </p:spPr>
        <p:txBody>
          <a:bodyPr wrap="square" rtlCol="0">
            <a:spAutoFit/>
          </a:bodyPr>
          <a:lstStyle/>
          <a:p>
            <a:r>
              <a:rPr lang="en-US" dirty="0" err="1" smtClean="0"/>
              <a:t>Sweetpotato</a:t>
            </a:r>
            <a:r>
              <a:rPr lang="en-US" dirty="0" smtClean="0"/>
              <a:t> </a:t>
            </a:r>
            <a:r>
              <a:rPr lang="en-US" dirty="0"/>
              <a:t>whitefly, </a:t>
            </a:r>
            <a:r>
              <a:rPr lang="en-US" i="1" dirty="0" err="1"/>
              <a:t>Bemisia</a:t>
            </a:r>
            <a:r>
              <a:rPr lang="en-US" i="1" dirty="0"/>
              <a:t> </a:t>
            </a:r>
            <a:r>
              <a:rPr lang="en-US" i="1" dirty="0" err="1"/>
              <a:t>tabaci</a:t>
            </a:r>
            <a:r>
              <a:rPr lang="en-US" dirty="0"/>
              <a:t> (</a:t>
            </a:r>
            <a:r>
              <a:rPr lang="en-US" dirty="0" err="1"/>
              <a:t>Gennadius</a:t>
            </a:r>
            <a:r>
              <a:rPr lang="en-US" dirty="0" smtClean="0"/>
              <a:t>). Scott Bauer, USDA, ARS</a:t>
            </a:r>
            <a:endParaRPr lang="en-US" dirty="0"/>
          </a:p>
        </p:txBody>
      </p:sp>
      <p:pic>
        <p:nvPicPr>
          <p:cNvPr id="3096" name="Picture 24" descr="Adult Bemisia argentifolii Bellows &amp; Perring or B. tabaci (Gennadius), B strai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76323" y="3931768"/>
            <a:ext cx="3453277" cy="206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7699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97605"/>
            <a:ext cx="7162800" cy="816795"/>
          </a:xfrm>
        </p:spPr>
        <p:txBody>
          <a:bodyPr>
            <a:normAutofit/>
          </a:bodyPr>
          <a:lstStyle/>
          <a:p>
            <a:r>
              <a:rPr lang="en-US" b="1" dirty="0" smtClean="0">
                <a:effectLst>
                  <a:outerShdw blurRad="38100" dist="38100" dir="2700000" algn="tl">
                    <a:srgbClr val="000000">
                      <a:alpha val="43137"/>
                    </a:srgbClr>
                  </a:outerShdw>
                </a:effectLst>
              </a:rPr>
              <a:t>Crop Protection for the Future</a:t>
            </a:r>
            <a:endParaRPr lang="en-US" b="1" dirty="0"/>
          </a:p>
        </p:txBody>
      </p:sp>
      <p:sp>
        <p:nvSpPr>
          <p:cNvPr id="5" name="Content Placeholder 4"/>
          <p:cNvSpPr>
            <a:spLocks noGrp="1"/>
          </p:cNvSpPr>
          <p:nvPr>
            <p:ph idx="1"/>
          </p:nvPr>
        </p:nvSpPr>
        <p:spPr>
          <a:xfrm>
            <a:off x="152400" y="1295400"/>
            <a:ext cx="8915400" cy="5029200"/>
          </a:xfrm>
          <a:solidFill>
            <a:srgbClr val="99CCFF"/>
          </a:solidFill>
          <a:ln w="12700">
            <a:solidFill>
              <a:schemeClr val="tx1"/>
            </a:solidFill>
          </a:ln>
        </p:spPr>
        <p:txBody>
          <a:bodyPr>
            <a:noAutofit/>
          </a:bodyPr>
          <a:lstStyle/>
          <a:p>
            <a:pPr>
              <a:lnSpc>
                <a:spcPct val="100000"/>
              </a:lnSpc>
              <a:spcBef>
                <a:spcPts val="0"/>
              </a:spcBef>
            </a:pPr>
            <a:r>
              <a:rPr lang="en-US" sz="2600" u="sng" dirty="0" smtClean="0"/>
              <a:t>Employ crop </a:t>
            </a:r>
            <a:r>
              <a:rPr lang="en-US" sz="2600" u="sng" dirty="0"/>
              <a:t>advisors</a:t>
            </a:r>
            <a:r>
              <a:rPr lang="en-US" sz="2600" dirty="0"/>
              <a:t>- IPM delivery, </a:t>
            </a:r>
            <a:r>
              <a:rPr lang="en-US" sz="2600" dirty="0" smtClean="0"/>
              <a:t>IPM plans (whole farm, agroecology), complex </a:t>
            </a:r>
            <a:r>
              <a:rPr lang="en-US" sz="2600" dirty="0"/>
              <a:t>education and </a:t>
            </a:r>
            <a:r>
              <a:rPr lang="en-US" sz="2600" dirty="0" smtClean="0"/>
              <a:t>training (DPM &amp; DPH).</a:t>
            </a:r>
          </a:p>
          <a:p>
            <a:pPr>
              <a:lnSpc>
                <a:spcPct val="100000"/>
              </a:lnSpc>
              <a:spcBef>
                <a:spcPts val="0"/>
              </a:spcBef>
            </a:pPr>
            <a:r>
              <a:rPr lang="en-US" sz="2600" u="sng" dirty="0" smtClean="0"/>
              <a:t>Increase adoption of IPM by growers</a:t>
            </a:r>
          </a:p>
          <a:p>
            <a:pPr>
              <a:lnSpc>
                <a:spcPct val="100000"/>
              </a:lnSpc>
              <a:spcBef>
                <a:spcPts val="0"/>
              </a:spcBef>
            </a:pPr>
            <a:r>
              <a:rPr lang="en-US" sz="2600" u="sng" dirty="0" smtClean="0"/>
              <a:t>Improve the use of pesticides</a:t>
            </a:r>
            <a:r>
              <a:rPr lang="en-US" sz="2600" dirty="0" smtClean="0"/>
              <a:t>- application methods, baits, seed treatments, site-specific smart technology (spot treatment), incorporate pesticides in IPM.</a:t>
            </a:r>
          </a:p>
          <a:p>
            <a:pPr>
              <a:lnSpc>
                <a:spcPct val="100000"/>
              </a:lnSpc>
              <a:spcBef>
                <a:spcPts val="0"/>
              </a:spcBef>
            </a:pPr>
            <a:r>
              <a:rPr lang="en-US" sz="2600" u="sng" dirty="0" smtClean="0"/>
              <a:t>Develop new more selective pesticides</a:t>
            </a:r>
            <a:r>
              <a:rPr lang="en-US" sz="2600" dirty="0" smtClean="0"/>
              <a:t>- minimize non-target effects, target site or mode of action.</a:t>
            </a:r>
          </a:p>
          <a:p>
            <a:pPr>
              <a:lnSpc>
                <a:spcPct val="100000"/>
              </a:lnSpc>
              <a:spcBef>
                <a:spcPts val="0"/>
              </a:spcBef>
            </a:pPr>
            <a:r>
              <a:rPr lang="en-US" sz="2600" u="sng" dirty="0" smtClean="0"/>
              <a:t>Preserve pesticides</a:t>
            </a:r>
            <a:r>
              <a:rPr lang="en-US" sz="2600" dirty="0" smtClean="0"/>
              <a:t>- resistance management, enforce label requirements (no off-label use).</a:t>
            </a:r>
          </a:p>
          <a:p>
            <a:pPr>
              <a:lnSpc>
                <a:spcPct val="100000"/>
              </a:lnSpc>
              <a:spcBef>
                <a:spcPts val="0"/>
              </a:spcBef>
            </a:pPr>
            <a:r>
              <a:rPr lang="en-US" sz="2600" u="sng" dirty="0" smtClean="0"/>
              <a:t>Develop more biological control agents and biopesticides</a:t>
            </a:r>
          </a:p>
          <a:p>
            <a:pPr>
              <a:lnSpc>
                <a:spcPct val="100000"/>
              </a:lnSpc>
              <a:spcBef>
                <a:spcPts val="0"/>
              </a:spcBef>
            </a:pPr>
            <a:r>
              <a:rPr lang="en-US" sz="2600" u="sng" dirty="0" smtClean="0"/>
              <a:t>Produce new pest resistant plants</a:t>
            </a:r>
            <a:r>
              <a:rPr lang="en-US" sz="2600" dirty="0" smtClean="0"/>
              <a:t>- breed cultivars, grafting.</a:t>
            </a:r>
            <a:endParaRPr lang="en-US" sz="2600" u="sng" dirty="0" smtClean="0"/>
          </a:p>
        </p:txBody>
      </p:sp>
    </p:spTree>
    <p:extLst>
      <p:ext uri="{BB962C8B-B14F-4D97-AF65-F5344CB8AC3E}">
        <p14:creationId xmlns:p14="http://schemas.microsoft.com/office/powerpoint/2010/main" val="3723693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173805"/>
            <a:ext cx="7162800" cy="816795"/>
          </a:xfrm>
        </p:spPr>
        <p:txBody>
          <a:bodyPr>
            <a:normAutofit/>
          </a:bodyPr>
          <a:lstStyle/>
          <a:p>
            <a:r>
              <a:rPr lang="en-US" b="1" dirty="0" smtClean="0">
                <a:effectLst>
                  <a:outerShdw blurRad="38100" dist="38100" dir="2700000" algn="tl">
                    <a:srgbClr val="000000">
                      <a:alpha val="43137"/>
                    </a:srgbClr>
                  </a:outerShdw>
                </a:effectLst>
              </a:rPr>
              <a:t>Crop Protection for the Future</a:t>
            </a:r>
            <a:endParaRPr lang="en-US" b="1" dirty="0"/>
          </a:p>
        </p:txBody>
      </p:sp>
      <p:sp>
        <p:nvSpPr>
          <p:cNvPr id="5" name="Content Placeholder 4"/>
          <p:cNvSpPr>
            <a:spLocks noGrp="1"/>
          </p:cNvSpPr>
          <p:nvPr>
            <p:ph idx="1"/>
          </p:nvPr>
        </p:nvSpPr>
        <p:spPr>
          <a:xfrm>
            <a:off x="152400" y="1219200"/>
            <a:ext cx="8839200" cy="5334000"/>
          </a:xfrm>
          <a:solidFill>
            <a:srgbClr val="99CCFF"/>
          </a:solidFill>
          <a:ln w="12700">
            <a:solidFill>
              <a:schemeClr val="tx1"/>
            </a:solidFill>
          </a:ln>
        </p:spPr>
        <p:txBody>
          <a:bodyPr>
            <a:noAutofit/>
          </a:bodyPr>
          <a:lstStyle/>
          <a:p>
            <a:pPr>
              <a:lnSpc>
                <a:spcPct val="100000"/>
              </a:lnSpc>
              <a:spcBef>
                <a:spcPts val="0"/>
              </a:spcBef>
            </a:pPr>
            <a:r>
              <a:rPr lang="en-US" sz="2600" u="sng" dirty="0"/>
              <a:t>Create new genomic and molecular tools</a:t>
            </a:r>
            <a:r>
              <a:rPr lang="en-US" sz="2600" dirty="0"/>
              <a:t>- RNAi, CRISPR-Cas9, rapid sequencing.</a:t>
            </a:r>
          </a:p>
          <a:p>
            <a:pPr>
              <a:lnSpc>
                <a:spcPct val="100000"/>
              </a:lnSpc>
              <a:spcBef>
                <a:spcPts val="0"/>
              </a:spcBef>
            </a:pPr>
            <a:r>
              <a:rPr lang="en-US" sz="2600" u="sng" dirty="0" smtClean="0"/>
              <a:t>Advance mechanization</a:t>
            </a:r>
            <a:r>
              <a:rPr lang="en-US" sz="2600" dirty="0" smtClean="0"/>
              <a:t>- partial </a:t>
            </a:r>
            <a:r>
              <a:rPr lang="en-US" sz="2600" dirty="0"/>
              <a:t>or total, </a:t>
            </a:r>
            <a:r>
              <a:rPr lang="en-US" sz="2600" dirty="0" smtClean="0"/>
              <a:t>guest </a:t>
            </a:r>
            <a:r>
              <a:rPr lang="en-US" sz="2600" dirty="0"/>
              <a:t>farm </a:t>
            </a:r>
            <a:r>
              <a:rPr lang="en-US" sz="2600" dirty="0" smtClean="0"/>
              <a:t>workers.</a:t>
            </a:r>
            <a:endParaRPr lang="en-US" sz="2600" dirty="0"/>
          </a:p>
          <a:p>
            <a:pPr>
              <a:lnSpc>
                <a:spcPct val="100000"/>
              </a:lnSpc>
              <a:spcBef>
                <a:spcPts val="0"/>
              </a:spcBef>
            </a:pPr>
            <a:r>
              <a:rPr lang="en-US" sz="2600" u="sng" dirty="0" smtClean="0"/>
              <a:t>Increase international </a:t>
            </a:r>
            <a:r>
              <a:rPr lang="en-US" sz="2600" u="sng" dirty="0"/>
              <a:t>agricultural trade</a:t>
            </a:r>
            <a:r>
              <a:rPr lang="en-US" sz="2600" dirty="0"/>
              <a:t>- foreign produce, </a:t>
            </a:r>
            <a:r>
              <a:rPr lang="en-US" sz="2600" dirty="0" smtClean="0"/>
              <a:t>prevent introduction of alien </a:t>
            </a:r>
            <a:r>
              <a:rPr lang="en-US" sz="2600" dirty="0"/>
              <a:t>invasive </a:t>
            </a:r>
            <a:r>
              <a:rPr lang="en-US" sz="2600" dirty="0" smtClean="0"/>
              <a:t>species.</a:t>
            </a:r>
            <a:endParaRPr lang="en-US" sz="2600" dirty="0"/>
          </a:p>
          <a:p>
            <a:pPr>
              <a:lnSpc>
                <a:spcPct val="100000"/>
              </a:lnSpc>
              <a:spcBef>
                <a:spcPts val="0"/>
              </a:spcBef>
            </a:pPr>
            <a:r>
              <a:rPr lang="en-US" sz="2600" u="sng" dirty="0" smtClean="0"/>
              <a:t>Improve pest surveillance (detection) and diagnostics</a:t>
            </a:r>
            <a:r>
              <a:rPr lang="en-US" sz="2600" dirty="0" smtClean="0"/>
              <a:t>- attractants, traps, alert systems, apps.</a:t>
            </a:r>
          </a:p>
          <a:p>
            <a:pPr>
              <a:lnSpc>
                <a:spcPct val="100000"/>
              </a:lnSpc>
              <a:spcBef>
                <a:spcPts val="0"/>
              </a:spcBef>
            </a:pPr>
            <a:r>
              <a:rPr lang="en-US" sz="2600" u="sng" dirty="0" smtClean="0"/>
              <a:t>Expand pest monitoring</a:t>
            </a:r>
            <a:r>
              <a:rPr lang="en-US" sz="2600" dirty="0" smtClean="0"/>
              <a:t>- scouting, drones, mapping (</a:t>
            </a:r>
            <a:r>
              <a:rPr lang="en-US" sz="2600" dirty="0" err="1" smtClean="0"/>
              <a:t>ipmPIPE</a:t>
            </a:r>
            <a:r>
              <a:rPr lang="en-US" sz="2600" dirty="0" smtClean="0"/>
              <a:t>), forecasting models.</a:t>
            </a:r>
          </a:p>
          <a:p>
            <a:pPr>
              <a:lnSpc>
                <a:spcPct val="100000"/>
              </a:lnSpc>
              <a:spcBef>
                <a:spcPts val="0"/>
              </a:spcBef>
            </a:pPr>
            <a:r>
              <a:rPr lang="en-US" sz="2600" u="sng" dirty="0" smtClean="0"/>
              <a:t>Institute areawide pest management and eradication</a:t>
            </a:r>
            <a:endParaRPr lang="en-US" sz="2600" u="sng" dirty="0"/>
          </a:p>
          <a:p>
            <a:pPr>
              <a:lnSpc>
                <a:spcPct val="100000"/>
              </a:lnSpc>
              <a:spcBef>
                <a:spcPts val="0"/>
              </a:spcBef>
            </a:pPr>
            <a:r>
              <a:rPr lang="en-US" sz="2600" u="sng" dirty="0" smtClean="0"/>
              <a:t>Assure food safe</a:t>
            </a:r>
            <a:r>
              <a:rPr lang="en-US" sz="2600" dirty="0" smtClean="0"/>
              <a:t>ty- pathogens, pesticide residues.</a:t>
            </a:r>
            <a:endParaRPr lang="en-US" sz="2600" dirty="0"/>
          </a:p>
          <a:p>
            <a:pPr>
              <a:lnSpc>
                <a:spcPct val="100000"/>
              </a:lnSpc>
              <a:spcBef>
                <a:spcPts val="0"/>
              </a:spcBef>
            </a:pPr>
            <a:r>
              <a:rPr lang="en-US" sz="2600" u="sng" dirty="0" smtClean="0"/>
              <a:t>Provide food security</a:t>
            </a:r>
            <a:r>
              <a:rPr lang="en-US" sz="2600" dirty="0" smtClean="0"/>
              <a:t>- increase innovation and sustainable production.</a:t>
            </a:r>
            <a:endParaRPr lang="en-US" sz="2600" dirty="0"/>
          </a:p>
        </p:txBody>
      </p:sp>
    </p:spTree>
    <p:extLst>
      <p:ext uri="{BB962C8B-B14F-4D97-AF65-F5344CB8AC3E}">
        <p14:creationId xmlns:p14="http://schemas.microsoft.com/office/powerpoint/2010/main" val="2635604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2" y="21501"/>
            <a:ext cx="6858001" cy="1143000"/>
          </a:xfrm>
        </p:spPr>
        <p:txBody>
          <a:bodyPr>
            <a:normAutofit/>
          </a:bodyPr>
          <a:lstStyle/>
          <a:p>
            <a:pPr algn="ctr"/>
            <a:r>
              <a:rPr lang="en-US" b="1" dirty="0">
                <a:effectLst>
                  <a:outerShdw blurRad="38100" dist="38100" dir="2700000" algn="tl">
                    <a:srgbClr val="000000">
                      <a:alpha val="43137"/>
                    </a:srgbClr>
                  </a:outerShdw>
                </a:effectLst>
              </a:rPr>
              <a:t>Questions/Discussion</a:t>
            </a:r>
          </a:p>
        </p:txBody>
      </p:sp>
      <p:sp>
        <p:nvSpPr>
          <p:cNvPr id="5" name="Content Placeholder 2"/>
          <p:cNvSpPr>
            <a:spLocks noGrp="1"/>
          </p:cNvSpPr>
          <p:nvPr>
            <p:ph idx="1"/>
          </p:nvPr>
        </p:nvSpPr>
        <p:spPr>
          <a:xfrm>
            <a:off x="381000" y="1676400"/>
            <a:ext cx="4021326" cy="3930121"/>
          </a:xfrm>
          <a:ln>
            <a:noFill/>
          </a:ln>
        </p:spPr>
        <p:txBody>
          <a:bodyPr>
            <a:normAutofit/>
          </a:bodyPr>
          <a:lstStyle/>
          <a:p>
            <a:pPr algn="ctr">
              <a:spcBef>
                <a:spcPts val="0"/>
              </a:spcBef>
              <a:buNone/>
            </a:pPr>
            <a:r>
              <a:rPr lang="en-US" sz="3200" b="1" dirty="0" smtClean="0"/>
              <a:t>Norm Leppla </a:t>
            </a:r>
            <a:endParaRPr lang="en-US" sz="3200" b="1" dirty="0"/>
          </a:p>
          <a:p>
            <a:pPr algn="ctr">
              <a:spcBef>
                <a:spcPts val="0"/>
              </a:spcBef>
              <a:buNone/>
            </a:pPr>
            <a:r>
              <a:rPr lang="en-US" sz="3200" dirty="0" smtClean="0">
                <a:hlinkClick r:id="rId2"/>
              </a:rPr>
              <a:t>ncleppla@ufl.edu</a:t>
            </a:r>
            <a:endParaRPr lang="en-US" sz="3200" dirty="0" smtClean="0"/>
          </a:p>
          <a:p>
            <a:pPr algn="ctr">
              <a:spcBef>
                <a:spcPts val="0"/>
              </a:spcBef>
              <a:buNone/>
            </a:pPr>
            <a:endParaRPr lang="en-US" sz="3200" dirty="0"/>
          </a:p>
          <a:p>
            <a:pPr algn="ctr">
              <a:spcBef>
                <a:spcPts val="0"/>
              </a:spcBef>
              <a:spcAft>
                <a:spcPts val="1200"/>
              </a:spcAft>
              <a:buNone/>
            </a:pPr>
            <a:r>
              <a:rPr lang="en-US" sz="3200" dirty="0" smtClean="0"/>
              <a:t>For </a:t>
            </a:r>
            <a:r>
              <a:rPr lang="en-US" sz="3200" dirty="0"/>
              <a:t>a free download of </a:t>
            </a:r>
            <a:br>
              <a:rPr lang="en-US" sz="3200" dirty="0"/>
            </a:br>
            <a:r>
              <a:rPr lang="en-US" sz="3200" dirty="0"/>
              <a:t>Issue Paper </a:t>
            </a:r>
            <a:r>
              <a:rPr lang="en-US" sz="3200" dirty="0" smtClean="0"/>
              <a:t>58, </a:t>
            </a:r>
            <a:endParaRPr lang="en-US" sz="3200" dirty="0"/>
          </a:p>
          <a:p>
            <a:pPr algn="ctr">
              <a:spcBef>
                <a:spcPts val="0"/>
              </a:spcBef>
              <a:spcAft>
                <a:spcPts val="1200"/>
              </a:spcAft>
              <a:buNone/>
            </a:pPr>
            <a:r>
              <a:rPr lang="en-US" sz="3200" dirty="0"/>
              <a:t>visit the CAST </a:t>
            </a:r>
            <a:r>
              <a:rPr lang="en-US" sz="3200" dirty="0" smtClean="0"/>
              <a:t>website</a:t>
            </a:r>
            <a:endParaRPr lang="en-US" sz="3200" dirty="0"/>
          </a:p>
          <a:p>
            <a:pPr algn="ctr">
              <a:spcBef>
                <a:spcPts val="0"/>
              </a:spcBef>
              <a:spcAft>
                <a:spcPts val="1200"/>
              </a:spcAft>
              <a:buNone/>
            </a:pPr>
            <a:r>
              <a:rPr lang="en-US" sz="3200" b="1" dirty="0" smtClean="0"/>
              <a:t>www.cast-science.org</a:t>
            </a:r>
            <a:r>
              <a:rPr lang="en-US" sz="3200" b="1" dirty="0"/>
              <a:t>.</a:t>
            </a:r>
            <a:endParaRPr lang="en-US" sz="3200" dirty="0"/>
          </a:p>
          <a:p>
            <a:endParaRPr lang="en-US" dirty="0">
              <a:solidFill>
                <a:srgbClr val="008265"/>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190428"/>
            <a:ext cx="3915600" cy="513417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13225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875" y="304800"/>
            <a:ext cx="6629400" cy="571500"/>
          </a:xfrm>
        </p:spPr>
        <p:txBody>
          <a:bodyPr>
            <a:noAutofit/>
          </a:bodyPr>
          <a:lstStyle/>
          <a:p>
            <a:pPr algn="ctr"/>
            <a:r>
              <a:rPr lang="en-US" sz="3300" dirty="0">
                <a:effectLst>
                  <a:outerShdw blurRad="38100" dist="38100" dir="2700000" algn="tl">
                    <a:srgbClr val="000000">
                      <a:alpha val="43137"/>
                    </a:srgbClr>
                  </a:outerShdw>
                </a:effectLst>
              </a:rPr>
              <a:t/>
            </a:r>
            <a:br>
              <a:rPr lang="en-US" sz="3300" dirty="0">
                <a:effectLst>
                  <a:outerShdw blurRad="38100" dist="38100" dir="2700000" algn="tl">
                    <a:srgbClr val="000000">
                      <a:alpha val="43137"/>
                    </a:srgbClr>
                  </a:outerShdw>
                </a:effectLst>
              </a:rPr>
            </a:br>
            <a:endParaRPr lang="en-US" sz="1800" dirty="0"/>
          </a:p>
        </p:txBody>
      </p:sp>
      <p:sp>
        <p:nvSpPr>
          <p:cNvPr id="5" name="Rectangle 4"/>
          <p:cNvSpPr/>
          <p:nvPr/>
        </p:nvSpPr>
        <p:spPr>
          <a:xfrm>
            <a:off x="1295400" y="936490"/>
            <a:ext cx="6457950" cy="1723549"/>
          </a:xfrm>
          <a:prstGeom prst="rect">
            <a:avLst/>
          </a:prstGeom>
        </p:spPr>
        <p:txBody>
          <a:bodyPr wrap="square">
            <a:spAutoFit/>
          </a:bodyPr>
          <a:lstStyle/>
          <a:p>
            <a:pPr algn="ctr">
              <a:defRPr/>
            </a:pPr>
            <a:r>
              <a:rPr lang="en-US" sz="2800" b="1" dirty="0">
                <a:latin typeface="Calibri"/>
                <a:ea typeface="MS PGothic" panose="020B0600070205080204" pitchFamily="34" charset="-128"/>
              </a:rPr>
              <a:t>The Need for Agricultural Innovation to </a:t>
            </a:r>
          </a:p>
          <a:p>
            <a:pPr algn="ctr">
              <a:defRPr/>
            </a:pPr>
            <a:r>
              <a:rPr lang="en-US" sz="2800" b="1" dirty="0">
                <a:latin typeface="Calibri"/>
                <a:ea typeface="MS PGothic" panose="020B0600070205080204" pitchFamily="34" charset="-128"/>
              </a:rPr>
              <a:t>Sustainably Feed the World by 2050:</a:t>
            </a:r>
          </a:p>
          <a:p>
            <a:pPr algn="ctr">
              <a:defRPr/>
            </a:pPr>
            <a:endParaRPr lang="en-US" sz="1000" b="1" dirty="0">
              <a:latin typeface="Calibri"/>
              <a:ea typeface="MS PGothic" panose="020B0600070205080204" pitchFamily="34" charset="-128"/>
            </a:endParaRPr>
          </a:p>
          <a:p>
            <a:pPr algn="ctr">
              <a:defRPr/>
            </a:pPr>
            <a:r>
              <a:rPr lang="en-US" sz="2800" b="1" dirty="0">
                <a:latin typeface="Calibri"/>
                <a:ea typeface="MS PGothic" panose="020B0600070205080204" pitchFamily="34" charset="-128"/>
              </a:rPr>
              <a:t> </a:t>
            </a:r>
            <a:r>
              <a:rPr lang="en-US" sz="2800" b="1" i="1" dirty="0">
                <a:latin typeface="Calibri"/>
              </a:rPr>
              <a:t>“How will we feed nine+ billion people?”</a:t>
            </a:r>
          </a:p>
          <a:p>
            <a:pPr algn="ctr">
              <a:defRPr/>
            </a:pPr>
            <a:endParaRPr lang="en-US" sz="1200" b="1" dirty="0">
              <a:solidFill>
                <a:prstClr val="black"/>
              </a:solidFill>
              <a:latin typeface="Calibri"/>
              <a:ea typeface="MS PGothic" panose="020B0600070205080204" pitchFamily="34" charset="-128"/>
            </a:endParaRPr>
          </a:p>
        </p:txBody>
      </p:sp>
      <p:sp>
        <p:nvSpPr>
          <p:cNvPr id="3" name="TextBox 2"/>
          <p:cNvSpPr txBox="1"/>
          <p:nvPr/>
        </p:nvSpPr>
        <p:spPr>
          <a:xfrm>
            <a:off x="762000" y="228600"/>
            <a:ext cx="8153400"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mj-lt"/>
              </a:rPr>
              <a:t>Ag Innovation Series: 10 Issue Papers</a:t>
            </a:r>
            <a:endParaRPr lang="en-US" sz="4000" dirty="0">
              <a:latin typeface="+mj-lt"/>
            </a:endParaRPr>
          </a:p>
        </p:txBody>
      </p:sp>
      <p:sp>
        <p:nvSpPr>
          <p:cNvPr id="6" name="TextBox 5"/>
          <p:cNvSpPr txBox="1"/>
          <p:nvPr/>
        </p:nvSpPr>
        <p:spPr>
          <a:xfrm>
            <a:off x="762000" y="2660039"/>
            <a:ext cx="7772400" cy="707886"/>
          </a:xfrm>
          <a:prstGeom prst="rect">
            <a:avLst/>
          </a:prstGeom>
          <a:solidFill>
            <a:srgbClr val="CCECFF"/>
          </a:solidFill>
          <a:ln w="12700">
            <a:solidFill>
              <a:schemeClr val="tx1"/>
            </a:solidFill>
          </a:ln>
        </p:spPr>
        <p:txBody>
          <a:bodyPr wrap="square" rtlCol="0">
            <a:spAutoFit/>
          </a:bodyPr>
          <a:lstStyle/>
          <a:p>
            <a:pPr>
              <a:lnSpc>
                <a:spcPts val="2400"/>
              </a:lnSpc>
              <a:defRPr/>
            </a:pPr>
            <a:r>
              <a:rPr lang="en-US" sz="2400" dirty="0">
                <a:solidFill>
                  <a:prstClr val="black"/>
                </a:solidFill>
                <a:ea typeface="MS PGothic" panose="020B0600070205080204" pitchFamily="34" charset="-128"/>
              </a:rPr>
              <a:t>CAST </a:t>
            </a:r>
            <a:r>
              <a:rPr lang="en-US" sz="2400" dirty="0" smtClean="0">
                <a:solidFill>
                  <a:prstClr val="black"/>
                </a:solidFill>
                <a:ea typeface="MS PGothic" panose="020B0600070205080204" pitchFamily="34" charset="-128"/>
              </a:rPr>
              <a:t>created this </a:t>
            </a:r>
            <a:r>
              <a:rPr lang="en-US" sz="2400" dirty="0">
                <a:solidFill>
                  <a:prstClr val="black"/>
                </a:solidFill>
                <a:ea typeface="MS PGothic" panose="020B0600070205080204" pitchFamily="34" charset="-128"/>
              </a:rPr>
              <a:t>series </a:t>
            </a:r>
            <a:r>
              <a:rPr lang="en-US" sz="2400" dirty="0" smtClean="0">
                <a:solidFill>
                  <a:prstClr val="black"/>
                </a:solidFill>
                <a:ea typeface="MS PGothic" panose="020B0600070205080204" pitchFamily="34" charset="-128"/>
              </a:rPr>
              <a:t>to look </a:t>
            </a:r>
            <a:r>
              <a:rPr lang="en-US" sz="2400" dirty="0">
                <a:solidFill>
                  <a:prstClr val="black"/>
                </a:solidFill>
                <a:ea typeface="MS PGothic" panose="020B0600070205080204" pitchFamily="34" charset="-128"/>
              </a:rPr>
              <a:t>at specific programs, policies, and technologies that will advance global food security. </a:t>
            </a:r>
          </a:p>
        </p:txBody>
      </p:sp>
      <p:sp>
        <p:nvSpPr>
          <p:cNvPr id="9" name="TextBox 8"/>
          <p:cNvSpPr txBox="1"/>
          <p:nvPr/>
        </p:nvSpPr>
        <p:spPr>
          <a:xfrm>
            <a:off x="609600" y="3657600"/>
            <a:ext cx="8229600" cy="2862322"/>
          </a:xfrm>
          <a:prstGeom prst="rect">
            <a:avLst/>
          </a:prstGeom>
          <a:noFill/>
        </p:spPr>
        <p:txBody>
          <a:bodyPr wrap="square" rtlCol="0">
            <a:spAutoFit/>
          </a:bodyPr>
          <a:lstStyle/>
          <a:p>
            <a:pPr marL="257175" indent="-257175">
              <a:lnSpc>
                <a:spcPts val="2400"/>
              </a:lnSpc>
              <a:buFont typeface="Arial" panose="020B0604020202020204" pitchFamily="34" charset="0"/>
              <a:buChar char="•"/>
              <a:defRPr/>
            </a:pPr>
            <a:r>
              <a:rPr lang="en-US" sz="2800" dirty="0">
                <a:ea typeface="MS PGothic" panose="020B0600070205080204" pitchFamily="34" charset="-128"/>
              </a:rPr>
              <a:t>Focus on the role of agriculture/food science and technology to close the expected productivity gap. </a:t>
            </a:r>
          </a:p>
          <a:p>
            <a:pPr>
              <a:lnSpc>
                <a:spcPts val="2400"/>
              </a:lnSpc>
              <a:defRPr/>
            </a:pPr>
            <a:endParaRPr lang="en-US" sz="2800" dirty="0">
              <a:ea typeface="MS PGothic" panose="020B0600070205080204" pitchFamily="34" charset="-128"/>
            </a:endParaRPr>
          </a:p>
          <a:p>
            <a:pPr marL="257175" indent="-257175">
              <a:lnSpc>
                <a:spcPts val="2400"/>
              </a:lnSpc>
              <a:buFont typeface="Arial" panose="020B0604020202020204" pitchFamily="34" charset="0"/>
              <a:buChar char="•"/>
              <a:defRPr/>
            </a:pPr>
            <a:r>
              <a:rPr lang="en-US" sz="2800" dirty="0">
                <a:ea typeface="MS PGothic" panose="020B0600070205080204" pitchFamily="34" charset="-128"/>
              </a:rPr>
              <a:t>Spur interests in research funding and highlight societal benefits of new and emerging technologies.</a:t>
            </a:r>
          </a:p>
          <a:p>
            <a:pPr marL="257175" indent="-257175">
              <a:lnSpc>
                <a:spcPts val="2400"/>
              </a:lnSpc>
              <a:buFont typeface="Arial" panose="020B0604020202020204" pitchFamily="34" charset="0"/>
              <a:buChar char="•"/>
              <a:defRPr/>
            </a:pPr>
            <a:endParaRPr lang="en-US" sz="2800" dirty="0">
              <a:ea typeface="MS PGothic" panose="020B0600070205080204" pitchFamily="34" charset="-128"/>
            </a:endParaRPr>
          </a:p>
          <a:p>
            <a:pPr marL="257175" indent="-257175">
              <a:lnSpc>
                <a:spcPts val="2400"/>
              </a:lnSpc>
              <a:buFont typeface="Arial" panose="020B0604020202020204" pitchFamily="34" charset="0"/>
              <a:buChar char="•"/>
              <a:defRPr/>
            </a:pPr>
            <a:r>
              <a:rPr lang="en-US" sz="2800" dirty="0">
                <a:ea typeface="MS PGothic" panose="020B0600070205080204" pitchFamily="34" charset="-128"/>
              </a:rPr>
              <a:t>Encourage the implementation and use of science-based regulation to support innovation and the advancement of agriculture/food </a:t>
            </a:r>
            <a:r>
              <a:rPr lang="en-US" sz="2800" dirty="0" smtClean="0">
                <a:ea typeface="MS PGothic" panose="020B0600070205080204" pitchFamily="34" charset="-128"/>
              </a:rPr>
              <a:t>technology</a:t>
            </a:r>
            <a:r>
              <a:rPr lang="en-US" sz="2400" dirty="0" smtClean="0">
                <a:ea typeface="MS PGothic" panose="020B0600070205080204" pitchFamily="34" charset="-128"/>
              </a:rPr>
              <a:t>.</a:t>
            </a:r>
            <a:endParaRPr lang="en-US" sz="2200" dirty="0">
              <a:solidFill>
                <a:schemeClr val="bg1"/>
              </a:solidFill>
              <a:ea typeface="MS PGothic" panose="020B0600070205080204" pitchFamily="34" charset="-128"/>
            </a:endParaRPr>
          </a:p>
        </p:txBody>
      </p:sp>
    </p:spTree>
    <p:extLst>
      <p:ext uri="{BB962C8B-B14F-4D97-AF65-F5344CB8AC3E}">
        <p14:creationId xmlns:p14="http://schemas.microsoft.com/office/powerpoint/2010/main" val="4134939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700" y="76200"/>
            <a:ext cx="7886700" cy="1006474"/>
          </a:xfrm>
        </p:spPr>
        <p:txBody>
          <a:bodyPr>
            <a:normAutofit/>
          </a:bodyPr>
          <a:lstStyle/>
          <a:p>
            <a:r>
              <a:rPr lang="en-US" b="1" dirty="0">
                <a:effectLst>
                  <a:outerShdw blurRad="38100" dist="38100" dir="2700000" algn="tl">
                    <a:srgbClr val="000000">
                      <a:alpha val="43137"/>
                    </a:srgbClr>
                  </a:outerShdw>
                </a:effectLst>
              </a:rPr>
              <a:t>Goals and Objectives of </a:t>
            </a:r>
            <a:r>
              <a:rPr lang="en-US" b="1" dirty="0" smtClean="0">
                <a:effectLst>
                  <a:outerShdw blurRad="38100" dist="38100" dir="2700000" algn="tl">
                    <a:srgbClr val="000000">
                      <a:alpha val="43137"/>
                    </a:srgbClr>
                  </a:outerShdw>
                </a:effectLst>
              </a:rPr>
              <a:t>this </a:t>
            </a:r>
            <a:r>
              <a:rPr lang="en-US" b="1" dirty="0">
                <a:effectLst>
                  <a:outerShdw blurRad="38100" dist="38100" dir="2700000" algn="tl">
                    <a:srgbClr val="000000">
                      <a:alpha val="43137"/>
                    </a:srgbClr>
                  </a:outerShdw>
                </a:effectLst>
              </a:rPr>
              <a:t>Paper</a:t>
            </a:r>
            <a:endParaRPr lang="en-US" dirty="0"/>
          </a:p>
        </p:txBody>
      </p:sp>
      <p:grpSp>
        <p:nvGrpSpPr>
          <p:cNvPr id="12" name="Group 11"/>
          <p:cNvGrpSpPr/>
          <p:nvPr/>
        </p:nvGrpSpPr>
        <p:grpSpPr>
          <a:xfrm>
            <a:off x="2209800" y="4040565"/>
            <a:ext cx="4433219" cy="2380035"/>
            <a:chOff x="1212040" y="1120589"/>
            <a:chExt cx="6726377" cy="4690810"/>
          </a:xfrm>
        </p:grpSpPr>
        <p:pic>
          <p:nvPicPr>
            <p:cNvPr id="13" name="Picture 6" descr="S:\Photos\CHS Pics\field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30004" y="1120589"/>
              <a:ext cx="3304127" cy="2730782"/>
            </a:xfrm>
            <a:prstGeom prst="rect">
              <a:avLst/>
            </a:prstGeom>
            <a:noFill/>
            <a:ln w="12700">
              <a:solidFill>
                <a:schemeClr val="tx1"/>
              </a:solidFill>
            </a:ln>
          </p:spPr>
        </p:pic>
        <p:pic>
          <p:nvPicPr>
            <p:cNvPr id="14" name="Picture 5" descr="S:\Photos\CHS Pics\cattle 2c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2040" y="1120589"/>
              <a:ext cx="3653234" cy="2579282"/>
            </a:xfrm>
            <a:prstGeom prst="rect">
              <a:avLst/>
            </a:prstGeom>
            <a:noFill/>
            <a:ln w="12700">
              <a:solidFill>
                <a:schemeClr val="tx1"/>
              </a:solidFill>
            </a:ln>
          </p:spPr>
        </p:pic>
        <p:pic>
          <p:nvPicPr>
            <p:cNvPr id="15" name="Picture 4" descr="S:\Photos\CHS Pics\wheat 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4878" y="3319686"/>
              <a:ext cx="1240661" cy="2491706"/>
            </a:xfrm>
            <a:prstGeom prst="rect">
              <a:avLst/>
            </a:prstGeom>
            <a:noFill/>
            <a:ln w="12700">
              <a:solidFill>
                <a:schemeClr val="tx1"/>
              </a:solidFill>
            </a:ln>
          </p:spPr>
        </p:pic>
        <p:pic>
          <p:nvPicPr>
            <p:cNvPr id="16" name="Picture 3" descr="S:\Photos\CHS Pics\hay 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455537" y="3363772"/>
              <a:ext cx="2748476" cy="2447622"/>
            </a:xfrm>
            <a:prstGeom prst="rect">
              <a:avLst/>
            </a:prstGeom>
            <a:noFill/>
            <a:ln w="12700">
              <a:solidFill>
                <a:schemeClr val="tx1"/>
              </a:solidFill>
            </a:ln>
          </p:spPr>
        </p:pic>
        <p:pic>
          <p:nvPicPr>
            <p:cNvPr id="17" name="Picture 7" descr="S:\Photos\CHS Pics\sunflower 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30055" y="3319692"/>
              <a:ext cx="2808362" cy="2491707"/>
            </a:xfrm>
            <a:prstGeom prst="rect">
              <a:avLst/>
            </a:prstGeom>
            <a:noFill/>
            <a:ln w="12700">
              <a:solidFill>
                <a:schemeClr val="tx1"/>
              </a:solidFill>
            </a:ln>
          </p:spPr>
        </p:pic>
      </p:grpSp>
      <p:sp>
        <p:nvSpPr>
          <p:cNvPr id="2" name="TextBox 1"/>
          <p:cNvSpPr txBox="1"/>
          <p:nvPr/>
        </p:nvSpPr>
        <p:spPr>
          <a:xfrm>
            <a:off x="762000" y="1066800"/>
            <a:ext cx="7772400"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Assess the impact of crop protection technologies on production.</a:t>
            </a:r>
          </a:p>
          <a:p>
            <a:pPr marL="285750" indent="-285750">
              <a:buFont typeface="Arial" panose="020B0604020202020204" pitchFamily="34" charset="0"/>
              <a:buChar char="•"/>
            </a:pPr>
            <a:r>
              <a:rPr lang="en-US" sz="3200" dirty="0" smtClean="0"/>
              <a:t>Review current and future crop protection technologies.</a:t>
            </a:r>
          </a:p>
          <a:p>
            <a:pPr marL="285750" indent="-285750">
              <a:buFont typeface="Arial" panose="020B0604020202020204" pitchFamily="34" charset="0"/>
              <a:buChar char="•"/>
            </a:pPr>
            <a:r>
              <a:rPr lang="en-US" sz="3200" dirty="0" smtClean="0"/>
              <a:t>Describe crop protection for the future.</a:t>
            </a:r>
            <a:endParaRPr lang="en-US" sz="3200" dirty="0"/>
          </a:p>
        </p:txBody>
      </p:sp>
    </p:spTree>
    <p:extLst>
      <p:ext uri="{BB962C8B-B14F-4D97-AF65-F5344CB8AC3E}">
        <p14:creationId xmlns:p14="http://schemas.microsoft.com/office/powerpoint/2010/main" val="3777964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5730" y="0"/>
            <a:ext cx="8808244" cy="1325563"/>
          </a:xfrm>
        </p:spPr>
        <p:txBody>
          <a:bodyPr>
            <a:normAutofit/>
          </a:bodyPr>
          <a:lstStyle/>
          <a:p>
            <a:pPr algn="ctr"/>
            <a:r>
              <a:rPr lang="en-US" sz="4000" b="1" dirty="0" smtClean="0">
                <a:effectLst>
                  <a:outerShdw blurRad="38100" dist="38100" dir="2700000" algn="tl">
                    <a:srgbClr val="000000">
                      <a:alpha val="43137"/>
                    </a:srgbClr>
                  </a:outerShdw>
                </a:effectLst>
              </a:rPr>
              <a:t>Impact </a:t>
            </a:r>
            <a:r>
              <a:rPr lang="en-US" sz="4000" b="1" dirty="0">
                <a:effectLst>
                  <a:outerShdw blurRad="38100" dist="38100" dir="2700000" algn="tl">
                    <a:srgbClr val="000000">
                      <a:alpha val="43137"/>
                    </a:srgbClr>
                  </a:outerShdw>
                </a:effectLst>
              </a:rPr>
              <a:t>of </a:t>
            </a:r>
            <a:r>
              <a:rPr lang="en-US" sz="4000" b="1" dirty="0" smtClean="0">
                <a:effectLst>
                  <a:outerShdw blurRad="38100" dist="38100" dir="2700000" algn="tl">
                    <a:srgbClr val="000000">
                      <a:alpha val="43137"/>
                    </a:srgbClr>
                  </a:outerShdw>
                </a:effectLst>
              </a:rPr>
              <a:t>Crop Protection Technologies</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 </a:t>
            </a:r>
            <a:r>
              <a:rPr lang="en-US" sz="4000" b="1" dirty="0">
                <a:effectLst>
                  <a:outerShdw blurRad="38100" dist="38100" dir="2700000" algn="tl">
                    <a:srgbClr val="000000">
                      <a:alpha val="43137"/>
                    </a:srgbClr>
                  </a:outerShdw>
                </a:effectLst>
              </a:rPr>
              <a:t>on </a:t>
            </a:r>
            <a:r>
              <a:rPr lang="en-US" sz="4000" b="1" dirty="0" smtClean="0">
                <a:effectLst>
                  <a:outerShdw blurRad="38100" dist="38100" dir="2700000" algn="tl">
                    <a:srgbClr val="000000">
                      <a:alpha val="43137"/>
                    </a:srgbClr>
                  </a:outerShdw>
                </a:effectLst>
              </a:rPr>
              <a:t>Production</a:t>
            </a:r>
            <a:endParaRPr lang="en-US" sz="4000" b="1" dirty="0">
              <a:effectLst>
                <a:outerShdw blurRad="38100" dist="38100" dir="2700000" algn="tl">
                  <a:srgbClr val="000000">
                    <a:alpha val="43137"/>
                  </a:srgbClr>
                </a:outerShdw>
              </a:effectLst>
            </a:endParaRPr>
          </a:p>
        </p:txBody>
      </p:sp>
      <p:sp>
        <p:nvSpPr>
          <p:cNvPr id="11" name="TextBox 10"/>
          <p:cNvSpPr txBox="1"/>
          <p:nvPr/>
        </p:nvSpPr>
        <p:spPr>
          <a:xfrm>
            <a:off x="4239513" y="5958583"/>
            <a:ext cx="1265667" cy="369332"/>
          </a:xfrm>
          <a:prstGeom prst="rect">
            <a:avLst/>
          </a:prstGeom>
          <a:noFill/>
        </p:spPr>
        <p:txBody>
          <a:bodyPr wrap="none" rtlCol="0">
            <a:spAutoFit/>
          </a:bodyPr>
          <a:lstStyle/>
          <a:p>
            <a:r>
              <a:rPr lang="en-US" dirty="0" err="1" smtClean="0"/>
              <a:t>Oerke</a:t>
            </a:r>
            <a:r>
              <a:rPr lang="en-US" dirty="0" smtClean="0"/>
              <a:t> 2006</a:t>
            </a:r>
            <a:endParaRPr lang="en-US" dirty="0"/>
          </a:p>
        </p:txBody>
      </p:sp>
      <p:pic>
        <p:nvPicPr>
          <p:cNvPr id="7" name="Content Placeholder 1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4000" y="1447800"/>
            <a:ext cx="5962941" cy="5006933"/>
          </a:xfrm>
          <a:prstGeom prst="rect">
            <a:avLst/>
          </a:prstGeom>
          <a:ln w="12700">
            <a:solidFill>
              <a:schemeClr val="tx1"/>
            </a:solidFill>
          </a:ln>
        </p:spPr>
      </p:pic>
    </p:spTree>
    <p:extLst>
      <p:ext uri="{BB962C8B-B14F-4D97-AF65-F5344CB8AC3E}">
        <p14:creationId xmlns:p14="http://schemas.microsoft.com/office/powerpoint/2010/main" val="3802575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7631" y="76200"/>
            <a:ext cx="8925401" cy="886595"/>
          </a:xfrm>
        </p:spPr>
        <p:txBody>
          <a:bodyPr>
            <a:normAutofit/>
          </a:bodyPr>
          <a:lstStyle/>
          <a:p>
            <a:pPr algn="ctr"/>
            <a:r>
              <a:rPr lang="en-US" sz="4000" b="1" dirty="0" smtClean="0">
                <a:effectLst>
                  <a:outerShdw blurRad="38100" dist="38100" dir="2700000" algn="tl">
                    <a:srgbClr val="000000">
                      <a:alpha val="43137"/>
                    </a:srgbClr>
                  </a:outerShdw>
                </a:effectLst>
              </a:rPr>
              <a:t>Crop Protection Technology Effectiveness</a:t>
            </a:r>
            <a:endParaRPr lang="en-US" sz="4000" b="1" dirty="0">
              <a:effectLst>
                <a:outerShdw blurRad="38100" dist="38100" dir="2700000" algn="tl">
                  <a:srgbClr val="000000">
                    <a:alpha val="43137"/>
                  </a:srgbClr>
                </a:outerShdw>
              </a:effectLst>
            </a:endParaRPr>
          </a:p>
        </p:txBody>
      </p:sp>
      <p:pic>
        <p:nvPicPr>
          <p:cNvPr id="10" name="Content Placeholder 9"/>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228600" y="1447800"/>
            <a:ext cx="5989476" cy="4800600"/>
          </a:xfrm>
          <a:ln w="12700">
            <a:solidFill>
              <a:schemeClr val="tx1"/>
            </a:solidFill>
          </a:ln>
        </p:spPr>
      </p:pic>
      <p:sp>
        <p:nvSpPr>
          <p:cNvPr id="11" name="TextBox 10"/>
          <p:cNvSpPr txBox="1"/>
          <p:nvPr/>
        </p:nvSpPr>
        <p:spPr>
          <a:xfrm>
            <a:off x="6400800" y="1066800"/>
            <a:ext cx="2593182" cy="5632311"/>
          </a:xfrm>
          <a:prstGeom prst="rect">
            <a:avLst/>
          </a:prstGeom>
          <a:solidFill>
            <a:srgbClr val="CCECFF"/>
          </a:solidFill>
          <a:ln w="12700">
            <a:solidFill>
              <a:schemeClr val="tx1"/>
            </a:solidFill>
          </a:ln>
        </p:spPr>
        <p:txBody>
          <a:bodyPr wrap="square" rtlCol="0">
            <a:spAutoFit/>
          </a:bodyPr>
          <a:lstStyle/>
          <a:p>
            <a:r>
              <a:rPr lang="en-US" sz="2000" dirty="0" smtClean="0">
                <a:cs typeface="Times New Roman" panose="02020603050405020304" pitchFamily="18" charset="0"/>
              </a:rPr>
              <a:t>Average </a:t>
            </a:r>
            <a:r>
              <a:rPr lang="en-US" sz="2000" dirty="0">
                <a:cs typeface="Times New Roman" panose="02020603050405020304" pitchFamily="18" charset="0"/>
              </a:rPr>
              <a:t>efficacy of pest control practices worldwide in reducing loss potential of pathogens, viruses, animal pests, and weeds, respectively (reduction rates calculated from estimates of monetary production losses in barley, cottonseed, maize, oilseed rape, potatoes, rice, soybean, cotton, sugar beet, tomatoes and </a:t>
            </a:r>
            <a:r>
              <a:rPr lang="en-US" sz="2000" dirty="0" smtClean="0">
                <a:cs typeface="Times New Roman" panose="02020603050405020304" pitchFamily="18" charset="0"/>
              </a:rPr>
              <a:t>wheat </a:t>
            </a:r>
            <a:r>
              <a:rPr lang="en-US" sz="2000" dirty="0">
                <a:cs typeface="Times New Roman" panose="02020603050405020304" pitchFamily="18" charset="0"/>
              </a:rPr>
              <a:t>in </a:t>
            </a:r>
            <a:r>
              <a:rPr lang="en-US" sz="2000" dirty="0" smtClean="0">
                <a:cs typeface="Times New Roman" panose="02020603050405020304" pitchFamily="18" charset="0"/>
              </a:rPr>
              <a:t>2001–03 </a:t>
            </a:r>
            <a:r>
              <a:rPr lang="en-US" sz="2000" dirty="0">
                <a:cs typeface="Times New Roman" panose="02020603050405020304" pitchFamily="18" charset="0"/>
              </a:rPr>
              <a:t>(</a:t>
            </a:r>
            <a:r>
              <a:rPr lang="en-US" sz="2000" dirty="0" err="1">
                <a:cs typeface="Times New Roman" panose="02020603050405020304" pitchFamily="18" charset="0"/>
              </a:rPr>
              <a:t>Oerke</a:t>
            </a:r>
            <a:r>
              <a:rPr lang="en-US" sz="2000" dirty="0">
                <a:cs typeface="Times New Roman" panose="02020603050405020304" pitchFamily="18" charset="0"/>
              </a:rPr>
              <a:t> </a:t>
            </a:r>
            <a:r>
              <a:rPr lang="en-US" sz="2000" dirty="0" smtClean="0">
                <a:cs typeface="Times New Roman" panose="02020603050405020304" pitchFamily="18" charset="0"/>
              </a:rPr>
              <a:t>2006</a:t>
            </a:r>
            <a:r>
              <a:rPr lang="en-US" sz="2000" dirty="0">
                <a:cs typeface="Times New Roman" panose="02020603050405020304" pitchFamily="18" charset="0"/>
              </a:rPr>
              <a:t>)</a:t>
            </a:r>
            <a:r>
              <a:rPr lang="en-US" sz="2000" dirty="0" smtClean="0">
                <a:cs typeface="Times New Roman" panose="02020603050405020304" pitchFamily="18" charset="0"/>
              </a:rPr>
              <a:t>. </a:t>
            </a:r>
            <a:endParaRPr lang="en-US" sz="2000" dirty="0">
              <a:cs typeface="Times New Roman" panose="02020603050405020304" pitchFamily="18" charset="0"/>
            </a:endParaRPr>
          </a:p>
        </p:txBody>
      </p:sp>
    </p:spTree>
    <p:extLst>
      <p:ext uri="{BB962C8B-B14F-4D97-AF65-F5344CB8AC3E}">
        <p14:creationId xmlns:p14="http://schemas.microsoft.com/office/powerpoint/2010/main" val="3408811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colheita-de-soja-em-sapezal-12-01-09-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1756127"/>
            <a:ext cx="9144000" cy="510187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7" descr="agricultura-soja-colheit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48199" y="2"/>
            <a:ext cx="4495803" cy="2538772"/>
          </a:xfrm>
          <a:prstGeom prst="rect">
            <a:avLst/>
          </a:prstGeom>
          <a:noFill/>
          <a:ln w="12700">
            <a:solidFill>
              <a:schemeClr val="tx1"/>
            </a:solidFill>
          </a:ln>
          <a:effectLst/>
        </p:spPr>
      </p:pic>
      <p:sp>
        <p:nvSpPr>
          <p:cNvPr id="43016" name="CaixaDeTexto 3"/>
          <p:cNvSpPr txBox="1">
            <a:spLocks noChangeArrowheads="1"/>
          </p:cNvSpPr>
          <p:nvPr/>
        </p:nvSpPr>
        <p:spPr bwMode="auto">
          <a:xfrm>
            <a:off x="228600" y="76200"/>
            <a:ext cx="4267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4000" b="1" dirty="0" smtClean="0">
                <a:effectLst>
                  <a:outerShdw blurRad="38100" dist="38100" dir="2700000" algn="tl">
                    <a:srgbClr val="000000">
                      <a:alpha val="43137"/>
                    </a:srgbClr>
                  </a:outerShdw>
                </a:effectLst>
                <a:latin typeface="+mj-lt"/>
              </a:rPr>
              <a:t>Current and Future Production Systems</a:t>
            </a:r>
            <a:endParaRPr lang="en-US" altLang="en-US" sz="4000" b="1" dirty="0">
              <a:effectLst>
                <a:outerShdw blurRad="38100" dist="38100" dir="2700000" algn="tl">
                  <a:srgbClr val="000000">
                    <a:alpha val="43137"/>
                  </a:srgbClr>
                </a:outerShdw>
              </a:effectLst>
              <a:latin typeface="+mj-lt"/>
            </a:endParaRPr>
          </a:p>
        </p:txBody>
      </p:sp>
      <p:sp>
        <p:nvSpPr>
          <p:cNvPr id="2" name="TextBox 1"/>
          <p:cNvSpPr txBox="1"/>
          <p:nvPr/>
        </p:nvSpPr>
        <p:spPr>
          <a:xfrm>
            <a:off x="228600" y="5791200"/>
            <a:ext cx="6700614" cy="830997"/>
          </a:xfrm>
          <a:prstGeom prst="rect">
            <a:avLst/>
          </a:prstGeom>
          <a:noFill/>
        </p:spPr>
        <p:txBody>
          <a:bodyPr wrap="square" rtlCol="0">
            <a:spAutoFit/>
          </a:bodyPr>
          <a:lstStyle/>
          <a:p>
            <a:r>
              <a:rPr lang="en-US" altLang="en-US" sz="2400" dirty="0" smtClean="0"/>
              <a:t>Central </a:t>
            </a:r>
            <a:r>
              <a:rPr lang="en-US" altLang="en-US" sz="2400" dirty="0"/>
              <a:t>and </a:t>
            </a:r>
            <a:r>
              <a:rPr lang="en-US" altLang="en-US" sz="2400" dirty="0" smtClean="0"/>
              <a:t>northeastern </a:t>
            </a:r>
            <a:r>
              <a:rPr lang="en-US" altLang="en-US" sz="2400" dirty="0"/>
              <a:t>regions of </a:t>
            </a:r>
            <a:r>
              <a:rPr lang="en-US" altLang="en-US" sz="2400" dirty="0" smtClean="0"/>
              <a:t>Brazil.</a:t>
            </a:r>
            <a:endParaRPr lang="en-US" altLang="en-US" sz="2400" dirty="0"/>
          </a:p>
          <a:p>
            <a:r>
              <a:rPr lang="en-US" sz="2400" dirty="0" smtClean="0"/>
              <a:t>J.R.P. Parra, </a:t>
            </a:r>
            <a:r>
              <a:rPr lang="en-US" sz="2400" dirty="0"/>
              <a:t>ESALQ, </a:t>
            </a:r>
            <a:r>
              <a:rPr lang="en-US" sz="2400" dirty="0" err="1"/>
              <a:t>Entomologia</a:t>
            </a:r>
            <a:r>
              <a:rPr lang="en-US" sz="2400" dirty="0"/>
              <a:t> e </a:t>
            </a:r>
            <a:r>
              <a:rPr lang="en-US" sz="2400" dirty="0" err="1" smtClean="0"/>
              <a:t>Acarologia</a:t>
            </a:r>
            <a:endParaRPr lang="en-US" sz="2400" dirty="0"/>
          </a:p>
        </p:txBody>
      </p:sp>
    </p:spTree>
    <p:extLst>
      <p:ext uri="{BB962C8B-B14F-4D97-AF65-F5344CB8AC3E}">
        <p14:creationId xmlns:p14="http://schemas.microsoft.com/office/powerpoint/2010/main" val="3417071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image025"/>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000249" y="1600200"/>
            <a:ext cx="5010151" cy="501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81200" y="152400"/>
            <a:ext cx="5334000" cy="1323439"/>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mj-lt"/>
              </a:rPr>
              <a:t>Current and Future Crop Protection Technologies</a:t>
            </a:r>
            <a:endParaRPr lang="en-U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88024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9814"/>
            <a:ext cx="8916355" cy="983186"/>
          </a:xfrm>
        </p:spPr>
        <p:txBody>
          <a:bodyPr>
            <a:noAutofit/>
          </a:bodyPr>
          <a:lstStyle/>
          <a:p>
            <a:pPr algn="ctr"/>
            <a:r>
              <a:rPr lang="en-US" sz="4000" b="1" dirty="0" smtClean="0">
                <a:effectLst>
                  <a:outerShdw blurRad="38100" dist="38100" dir="2700000" algn="tl">
                    <a:srgbClr val="000000">
                      <a:alpha val="43137"/>
                    </a:srgbClr>
                  </a:outerShdw>
                </a:effectLst>
              </a:rPr>
              <a:t>Pest Prevention Based on Pesticides or IPM</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152400" y="1580833"/>
            <a:ext cx="4078602" cy="4896167"/>
          </a:xfrm>
        </p:spPr>
        <p:txBody>
          <a:bodyPr>
            <a:normAutofit fontScale="92500"/>
          </a:bodyPr>
          <a:lstStyle/>
          <a:p>
            <a:pPr>
              <a:spcAft>
                <a:spcPts val="600"/>
              </a:spcAft>
            </a:pPr>
            <a:r>
              <a:rPr lang="en-US" sz="3200" dirty="0" smtClean="0"/>
              <a:t>Pesticide-induced vulnerable crop</a:t>
            </a:r>
          </a:p>
          <a:p>
            <a:pPr marL="457200" lvl="1">
              <a:spcAft>
                <a:spcPts val="600"/>
              </a:spcAft>
            </a:pPr>
            <a:r>
              <a:rPr lang="en-US" dirty="0" smtClean="0"/>
              <a:t>Increased long-term costs</a:t>
            </a:r>
          </a:p>
          <a:p>
            <a:pPr marL="457200" lvl="1">
              <a:spcAft>
                <a:spcPts val="600"/>
              </a:spcAft>
            </a:pPr>
            <a:r>
              <a:rPr lang="en-US" dirty="0" smtClean="0"/>
              <a:t>Increased pest resistance</a:t>
            </a:r>
          </a:p>
          <a:p>
            <a:pPr marL="457200" lvl="1">
              <a:spcAft>
                <a:spcPts val="600"/>
              </a:spcAft>
            </a:pPr>
            <a:r>
              <a:rPr lang="en-US" dirty="0" smtClean="0"/>
              <a:t>Increased human exposure</a:t>
            </a:r>
          </a:p>
          <a:p>
            <a:pPr marL="457200" lvl="1">
              <a:spcAft>
                <a:spcPts val="1200"/>
              </a:spcAft>
            </a:pPr>
            <a:r>
              <a:rPr lang="en-US" dirty="0" smtClean="0"/>
              <a:t>Increased environmental risks</a:t>
            </a:r>
          </a:p>
          <a:p>
            <a:pPr marL="228600" lvl="1">
              <a:spcBef>
                <a:spcPts val="600"/>
              </a:spcBef>
            </a:pPr>
            <a:r>
              <a:rPr lang="en-US" sz="3200" dirty="0" smtClean="0"/>
              <a:t>Resistant crop maintained by IPM</a:t>
            </a:r>
          </a:p>
          <a:p>
            <a:pPr marL="457200" lvl="1">
              <a:spcAft>
                <a:spcPts val="600"/>
              </a:spcAft>
            </a:pPr>
            <a:r>
              <a:rPr lang="en-US" dirty="0" smtClean="0"/>
              <a:t>Human health and environmental benefits</a:t>
            </a:r>
          </a:p>
          <a:p>
            <a:pPr marL="457200" lvl="1">
              <a:spcAft>
                <a:spcPts val="600"/>
              </a:spcAft>
            </a:pPr>
            <a:r>
              <a:rPr lang="en-US" dirty="0" smtClean="0"/>
              <a:t>Prolonged efficacy of tools</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7672" y="1676400"/>
            <a:ext cx="4778934" cy="4419600"/>
          </a:xfrm>
          <a:prstGeom prst="rect">
            <a:avLst/>
          </a:prstGeom>
          <a:ln w="12700">
            <a:solidFill>
              <a:schemeClr val="tx1"/>
            </a:solidFill>
          </a:ln>
        </p:spPr>
      </p:pic>
    </p:spTree>
    <p:extLst>
      <p:ext uri="{BB962C8B-B14F-4D97-AF65-F5344CB8AC3E}">
        <p14:creationId xmlns:p14="http://schemas.microsoft.com/office/powerpoint/2010/main" val="1310782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1343</TotalTime>
  <Words>1608</Words>
  <Application>Microsoft Office PowerPoint</Application>
  <PresentationFormat>On-screen Show (4:3)</PresentationFormat>
  <Paragraphs>151</Paragraphs>
  <Slides>26</Slides>
  <Notes>11</Notes>
  <HiddenSlides>0</HiddenSlides>
  <MMClips>0</MMClip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1_Office Theme</vt:lpstr>
      <vt:lpstr>3_Office Theme</vt:lpstr>
      <vt:lpstr>4_Office Theme</vt:lpstr>
      <vt:lpstr>5_Office Theme</vt:lpstr>
      <vt:lpstr>PowerPoint Presentation</vt:lpstr>
      <vt:lpstr>PowerPoint Presentation</vt:lpstr>
      <vt:lpstr> </vt:lpstr>
      <vt:lpstr>Goals and Objectives of this Paper</vt:lpstr>
      <vt:lpstr>Impact of Crop Protection Technologies  on Production</vt:lpstr>
      <vt:lpstr>Crop Protection Technology Effectiveness</vt:lpstr>
      <vt:lpstr>PowerPoint Presentation</vt:lpstr>
      <vt:lpstr>PowerPoint Presentation</vt:lpstr>
      <vt:lpstr>Pest Prevention Based on Pesticides or IPM</vt:lpstr>
      <vt:lpstr>Integrated pest management (IPM) is “a sustainable approach to managing pests by combining biological, cultural, physical, and chemical tools in a way that minimizes economic, health, and environmental risks” (Food, Conservation, and Energy Act of 2008, i.e. Farm Bill). </vt:lpstr>
      <vt:lpstr>IPM focuses on pest prevention and uses monitoring, recordkeeping, and economic thresholds to make management decisions.</vt:lpstr>
      <vt:lpstr>However, there are limitations to using thresholds for making management decisions.</vt:lpstr>
      <vt:lpstr>PowerPoint Presentation</vt:lpstr>
      <vt:lpstr>PowerPoint Presentation</vt:lpstr>
      <vt:lpstr>PowerPoint Presentation</vt:lpstr>
      <vt:lpstr>PowerPoint Presentation</vt:lpstr>
      <vt:lpstr>PowerPoint Presentation</vt:lpstr>
      <vt:lpstr>Crops are managed increasingly through rotation, improving tillage, optimizing planting and harvesting dates, implementing BMPs (fertilization, irrigation), minimizing inputs, and conserving natural enemies.</vt:lpstr>
      <vt:lpstr>PowerPoint Presentation</vt:lpstr>
      <vt:lpstr>PowerPoint Presentation</vt:lpstr>
      <vt:lpstr>PowerPoint Presentation</vt:lpstr>
      <vt:lpstr>PowerPoint Presentation</vt:lpstr>
      <vt:lpstr>PowerPoint Presentation</vt:lpstr>
      <vt:lpstr>Crop Protection for the Future</vt:lpstr>
      <vt:lpstr>Crop Protection for the Future</vt:lpstr>
      <vt:lpstr>Questions/Discussion</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NCLeppla</dc:creator>
  <cp:lastModifiedBy>IFAS Entomology &amp; Nematology</cp:lastModifiedBy>
  <cp:revision>77</cp:revision>
  <dcterms:created xsi:type="dcterms:W3CDTF">2018-01-02T16:37:29Z</dcterms:created>
  <dcterms:modified xsi:type="dcterms:W3CDTF">2018-01-06T18:29:06Z</dcterms:modified>
</cp:coreProperties>
</file>